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handoutMasterIdLst>
    <p:handoutMasterId r:id="rId33"/>
  </p:handoutMasterIdLst>
  <p:sldIdLst>
    <p:sldId id="371" r:id="rId6"/>
    <p:sldId id="372" r:id="rId7"/>
    <p:sldId id="373" r:id="rId8"/>
    <p:sldId id="380" r:id="rId9"/>
    <p:sldId id="381" r:id="rId10"/>
    <p:sldId id="2147380434" r:id="rId11"/>
    <p:sldId id="382" r:id="rId12"/>
    <p:sldId id="384" r:id="rId13"/>
    <p:sldId id="385" r:id="rId14"/>
    <p:sldId id="386" r:id="rId15"/>
    <p:sldId id="2147380433" r:id="rId16"/>
    <p:sldId id="2147380431" r:id="rId17"/>
    <p:sldId id="2147380432" r:id="rId18"/>
    <p:sldId id="387" r:id="rId19"/>
    <p:sldId id="388" r:id="rId20"/>
    <p:sldId id="389" r:id="rId21"/>
    <p:sldId id="390" r:id="rId22"/>
    <p:sldId id="391" r:id="rId23"/>
    <p:sldId id="2147380427" r:id="rId24"/>
    <p:sldId id="2147380430" r:id="rId25"/>
    <p:sldId id="392" r:id="rId26"/>
    <p:sldId id="393" r:id="rId27"/>
    <p:sldId id="2147379579" r:id="rId28"/>
    <p:sldId id="399" r:id="rId29"/>
    <p:sldId id="394" r:id="rId30"/>
    <p:sldId id="33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766" userDrawn="1">
          <p15:clr>
            <a:srgbClr val="A4A3A4"/>
          </p15:clr>
        </p15:guide>
        <p15:guide id="4" pos="3205" userDrawn="1">
          <p15:clr>
            <a:srgbClr val="A4A3A4"/>
          </p15:clr>
        </p15:guide>
        <p15:guide id="5" orient="horz" pos="10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11B483-3204-56CD-5CBA-D846FB259491}" name="Natalie Hatton" initials="NH" userId="S::Natalie@kamber.com.au::6bb637d6-2901-4ddc-a6aa-a8e5fac4a727" providerId="AD"/>
  <p188:author id="{D796D384-EAA0-C334-3CAA-C437C974766C}" name="Chloe Danvers" initials="CD" userId="S::CDanvers@senateshj.com.au::b2abb96d-9e28-4c70-932e-e290948626de" providerId="AD"/>
  <p188:author id="{526F3CF6-AF4E-E4C1-B012-9F0224A3D08A}" name="Becky Dawson" initials="BD" userId="S::BDawson@senateshj.com.au::ad8a2c9f-5fe2-4572-9935-e0d15e88d6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a McLarnon" initials="PM" lastIdx="2" clrIdx="0">
    <p:extLst>
      <p:ext uri="{19B8F6BF-5375-455C-9EA6-DF929625EA0E}">
        <p15:presenceInfo xmlns:p15="http://schemas.microsoft.com/office/powerpoint/2012/main" userId="S::paula.mclarnon@customerservice.nsw.gov.au::61ee953b-1463-4933-836f-ea3a42b72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56BA1"/>
    <a:srgbClr val="CBEDFD"/>
    <a:srgbClr val="002664"/>
    <a:srgbClr val="8DAFCA"/>
    <a:srgbClr val="D7153A"/>
    <a:srgbClr val="076FA7"/>
    <a:srgbClr val="05214A"/>
    <a:srgbClr val="001F52"/>
    <a:srgbClr val="01A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BF816-B8F4-47E3-AA30-2A4BE9B23005}" v="45" vWet="47" dt="2023-06-05T02:06:57.593"/>
    <p1510:client id="{F14A3058-3A46-4A89-BD04-7F79A1C43B46}" v="304" dt="2023-06-05T02:46:28.721"/>
  </p1510:revLst>
</p1510:revInfo>
</file>

<file path=ppt/tableStyles.xml><?xml version="1.0" encoding="utf-8"?>
<a:tblStyleLst xmlns:a="http://schemas.openxmlformats.org/drawingml/2006/main" def="{95FA9646-C772-4898-8722-9C7C3AA66207}">
  <a:tblStyle styleId="{95FA9646-C772-4898-8722-9C7C3AA66207}" styleName="DPC Table">
    <a:wholeTbl>
      <a:tcTxStyle>
        <a:fontRef idx="minor"/>
        <a:srgbClr val="4F4F4F"/>
      </a:tcTxStyle>
      <a:tcStyle>
        <a:tcBdr>
          <a:left>
            <a:lnRef idx="0">
              <a:scrgbClr r="0" g="0" b="0"/>
            </a:lnRef>
          </a:left>
          <a:right>
            <a:lnRef idx="0">
              <a:scrgbClr r="0" g="0" b="0"/>
            </a:lnRef>
          </a:right>
          <a:top>
            <a:lnRef idx="0">
              <a:scrgbClr r="0" g="0" b="0"/>
            </a:lnRef>
          </a:top>
          <a:bottom>
            <a:lnRef idx="0">
              <a:scrgbClr r="0" g="0" b="0"/>
            </a:lnRef>
          </a:bottom>
          <a:insideH>
            <a:ln w="12700" cap="rnd" cmpd="sng">
              <a:solidFill>
                <a:srgbClr val="E7E6E6"/>
              </a:solidFill>
              <a:prstDash val="sysDot"/>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4F4F4F"/>
      </a:tcTxStyle>
      <a:tcStyle>
        <a:tcBdr>
          <a:top>
            <a:lnRef idx="0">
              <a:scrgbClr r="0" g="0" b="0"/>
            </a:lnRef>
          </a:top>
          <a:bottom>
            <a:lnRef idx="0">
              <a:scrgbClr r="0" g="0" b="0"/>
            </a:lnRef>
          </a:bottom>
        </a:tcBdr>
      </a:tcStyle>
    </a:lastCol>
    <a:firstCol>
      <a:tcTxStyle b="on">
        <a:fontRef idx="major"/>
        <a:srgbClr val="4F4F4F"/>
      </a:tcTxStyle>
      <a:tcStyle>
        <a:tcBdr>
          <a:top>
            <a:lnRef idx="0">
              <a:scrgbClr r="0" g="0" b="0"/>
            </a:lnRef>
          </a:top>
          <a:bottom>
            <a:lnRef idx="0">
              <a:scrgbClr r="0" g="0" b="0"/>
            </a:lnRef>
          </a:bottom>
        </a:tcBdr>
      </a:tcStyle>
    </a:firstCol>
    <a:lastRow>
      <a:tcTxStyle b="on">
        <a:fontRef idx="major"/>
        <a:srgbClr val="4F4F4F"/>
      </a:tcTxStyle>
      <a:tcStyle>
        <a:tcBdr>
          <a:top>
            <a:lnRef idx="0">
              <a:scrgbClr r="0" g="0" b="0"/>
            </a:lnRef>
          </a:top>
          <a:bottom>
            <a:lnRef idx="0">
              <a:scrgbClr r="0" g="0" b="0"/>
            </a:lnRef>
          </a:bottom>
        </a:tcBdr>
      </a:tcStyle>
    </a:lastRow>
    <a:firstRow>
      <a:tcTxStyle b="on">
        <a:fontRef idx="major"/>
        <a:srgbClr val="D7153A"/>
      </a:tcTxStyle>
      <a:tcStyle>
        <a:tcBdr>
          <a:top>
            <a:lnRef idx="0">
              <a:scrgbClr r="0" g="0" b="0"/>
            </a:lnRef>
          </a:top>
          <a:bottom>
            <a:ln w="25400" cmpd="sng">
              <a:solidFill>
                <a:srgbClr val="00ABE6"/>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41" y="384"/>
      </p:cViewPr>
      <p:guideLst>
        <p:guide orient="horz" pos="2160"/>
        <p:guide pos="3840"/>
        <p:guide pos="6766"/>
        <p:guide pos="3205"/>
        <p:guide orient="horz" pos="104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D80F4-40CA-4543-AE3B-A6A6516D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00C15F-F42E-4E4B-8D18-C314C5A36B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DAB97-8A83-1E44-990F-C8D104678432}" type="datetimeFigureOut">
              <a:rPr lang="en-US" smtClean="0"/>
              <a:t>6/5/2023</a:t>
            </a:fld>
            <a:endParaRPr lang="en-US"/>
          </a:p>
        </p:txBody>
      </p:sp>
      <p:sp>
        <p:nvSpPr>
          <p:cNvPr id="4" name="Footer Placeholder 3">
            <a:extLst>
              <a:ext uri="{FF2B5EF4-FFF2-40B4-BE49-F238E27FC236}">
                <a16:creationId xmlns:a16="http://schemas.microsoft.com/office/drawing/2014/main" id="{73433AA8-7027-2C45-872F-8581265D04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71590C-8248-F44D-A953-4E74FD0C2A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F2659E-8904-6846-8FB6-EEB57A2ED7B2}" type="slidenum">
              <a:rPr lang="en-US" smtClean="0"/>
              <a:t>‹#›</a:t>
            </a:fld>
            <a:endParaRPr lang="en-US"/>
          </a:p>
        </p:txBody>
      </p:sp>
    </p:spTree>
    <p:extLst>
      <p:ext uri="{BB962C8B-B14F-4D97-AF65-F5344CB8AC3E}">
        <p14:creationId xmlns:p14="http://schemas.microsoft.com/office/powerpoint/2010/main" val="324101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5957E-0DAD-4978-93AD-37E309C4DF59}"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B7FB3-9F8F-4327-9A60-A115051BF72F}" type="slidenum">
              <a:rPr lang="en-GB" smtClean="0"/>
              <a:t>‹#›</a:t>
            </a:fld>
            <a:endParaRPr lang="en-GB"/>
          </a:p>
        </p:txBody>
      </p:sp>
    </p:spTree>
    <p:extLst>
      <p:ext uri="{BB962C8B-B14F-4D97-AF65-F5344CB8AC3E}">
        <p14:creationId xmlns:p14="http://schemas.microsoft.com/office/powerpoint/2010/main" val="38463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5DB7FB3-9F8F-4327-9A60-A115051BF72F}" type="slidenum">
              <a:rPr lang="en-GB" smtClean="0"/>
              <a:t>18</a:t>
            </a:fld>
            <a:endParaRPr lang="en-GB"/>
          </a:p>
        </p:txBody>
      </p:sp>
    </p:spTree>
    <p:extLst>
      <p:ext uri="{BB962C8B-B14F-4D97-AF65-F5344CB8AC3E}">
        <p14:creationId xmlns:p14="http://schemas.microsoft.com/office/powerpoint/2010/main" val="2996858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White Warata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838069"/>
            <a:ext cx="5552921" cy="1181862"/>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4247352"/>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pic>
        <p:nvPicPr>
          <p:cNvPr id="3" name="Picture 2">
            <a:extLst>
              <a:ext uri="{FF2B5EF4-FFF2-40B4-BE49-F238E27FC236}">
                <a16:creationId xmlns:a16="http://schemas.microsoft.com/office/drawing/2014/main" id="{5C948E21-A257-DE45-8339-2785D20ED7BE}"/>
              </a:ext>
            </a:extLst>
          </p:cNvPr>
          <p:cNvPicPr>
            <a:picLocks noChangeAspect="1"/>
          </p:cNvPicPr>
          <p:nvPr userDrawn="1"/>
        </p:nvPicPr>
        <p:blipFill>
          <a:blip r:embed="rId2"/>
          <a:stretch>
            <a:fillRect/>
          </a:stretch>
        </p:blipFill>
        <p:spPr>
          <a:xfrm rot="10800000" flipH="1">
            <a:off x="4102100" y="5"/>
            <a:ext cx="8089900" cy="4749800"/>
          </a:xfrm>
          <a:prstGeom prst="rect">
            <a:avLst/>
          </a:prstGeom>
        </p:spPr>
      </p:pic>
      <p:sp>
        <p:nvSpPr>
          <p:cNvPr id="5" name="Footer Placeholder 4">
            <a:extLst>
              <a:ext uri="{FF2B5EF4-FFF2-40B4-BE49-F238E27FC236}">
                <a16:creationId xmlns:a16="http://schemas.microsoft.com/office/drawing/2014/main" id="{B680BDE0-BCB7-4E34-9605-CE86AE82EDAE}"/>
              </a:ext>
            </a:extLst>
          </p:cNvPr>
          <p:cNvSpPr>
            <a:spLocks noGrp="1"/>
          </p:cNvSpPr>
          <p:nvPr>
            <p:ph type="ftr" sz="quarter" idx="3"/>
          </p:nvPr>
        </p:nvSpPr>
        <p:spPr>
          <a:xfrm>
            <a:off x="602562" y="6498723"/>
            <a:ext cx="4114800" cy="153888"/>
          </a:xfrm>
          <a:prstGeom prst="rect">
            <a:avLst/>
          </a:prstGeom>
        </p:spPr>
        <p:txBody>
          <a:bodyPr vert="horz" lIns="0" tIns="0" rIns="0" bIns="0" rtlCol="0" anchor="b">
            <a:spAutoFit/>
          </a:bodyPr>
          <a:lstStyle>
            <a:lvl1pPr algn="l">
              <a:defRPr sz="1000">
                <a:solidFill>
                  <a:srgbClr val="002664"/>
                </a:solidFill>
                <a:latin typeface="Public Sans SemiBold" pitchFamily="2" charset="0"/>
              </a:defRPr>
            </a:lvl1pPr>
          </a:lstStyle>
          <a:p>
            <a:r>
              <a:rPr lang="en-AU"/>
              <a:t>Department of Customer Service</a:t>
            </a:r>
            <a:endParaRPr lang="en-GB"/>
          </a:p>
        </p:txBody>
      </p:sp>
    </p:spTree>
    <p:extLst>
      <p:ext uri="{BB962C8B-B14F-4D97-AF65-F5344CB8AC3E}">
        <p14:creationId xmlns:p14="http://schemas.microsoft.com/office/powerpoint/2010/main" val="23690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0 L -0.03659 0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column content and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C248CA3-9758-4AD4-8A3B-C520C8A605E2}"/>
              </a:ext>
            </a:extLst>
          </p:cNvPr>
          <p:cNvSpPr>
            <a:spLocks noGrp="1"/>
          </p:cNvSpPr>
          <p:nvPr>
            <p:ph type="ftr" sz="quarter" idx="10"/>
          </p:nvPr>
        </p:nvSpPr>
        <p:spPr/>
        <p:txBody>
          <a:bodyPr/>
          <a:lstStyle/>
          <a:p>
            <a:r>
              <a:rPr lang="en-AU"/>
              <a:t>Department of Customer Service</a:t>
            </a:r>
            <a:endParaRPr lang="en-GB"/>
          </a:p>
        </p:txBody>
      </p:sp>
      <p:sp>
        <p:nvSpPr>
          <p:cNvPr id="4" name="Slide Number Placeholder 3">
            <a:extLst>
              <a:ext uri="{FF2B5EF4-FFF2-40B4-BE49-F238E27FC236}">
                <a16:creationId xmlns:a16="http://schemas.microsoft.com/office/drawing/2014/main" id="{24AD5964-BBAA-4C9A-BB97-CBD3C9A467C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9" name="Title 3">
            <a:extLst>
              <a:ext uri="{FF2B5EF4-FFF2-40B4-BE49-F238E27FC236}">
                <a16:creationId xmlns:a16="http://schemas.microsoft.com/office/drawing/2014/main" id="{0ACA6638-B228-4318-93B7-7362E6F71AF3}"/>
              </a:ext>
            </a:extLst>
          </p:cNvPr>
          <p:cNvSpPr>
            <a:spLocks noGrp="1"/>
          </p:cNvSpPr>
          <p:nvPr>
            <p:ph type="title"/>
          </p:nvPr>
        </p:nvSpPr>
        <p:spPr>
          <a:xfrm>
            <a:off x="593275" y="553913"/>
            <a:ext cx="4270825" cy="997196"/>
          </a:xfrm>
        </p:spPr>
        <p:txBody>
          <a:bodyPr/>
          <a:lstStyle/>
          <a:p>
            <a:r>
              <a:rPr lang="en-GB"/>
              <a:t>1-column content</a:t>
            </a:r>
            <a:br>
              <a:rPr lang="en-GB"/>
            </a:br>
            <a:r>
              <a:rPr lang="en-GB"/>
              <a:t>and image</a:t>
            </a:r>
          </a:p>
        </p:txBody>
      </p:sp>
      <p:sp>
        <p:nvSpPr>
          <p:cNvPr id="10" name="Content Placeholder 4">
            <a:extLst>
              <a:ext uri="{FF2B5EF4-FFF2-40B4-BE49-F238E27FC236}">
                <a16:creationId xmlns:a16="http://schemas.microsoft.com/office/drawing/2014/main" id="{0EE4A99A-FD3E-403A-BDAC-365FFC995481}"/>
              </a:ext>
            </a:extLst>
          </p:cNvPr>
          <p:cNvSpPr>
            <a:spLocks noGrp="1"/>
          </p:cNvSpPr>
          <p:nvPr>
            <p:ph sz="quarter" idx="4294967295"/>
          </p:nvPr>
        </p:nvSpPr>
        <p:spPr>
          <a:xfrm>
            <a:off x="593275" y="1853988"/>
            <a:ext cx="5121725" cy="3632412"/>
          </a:xfrm>
        </p:spPr>
        <p:txBody>
          <a:bodyPr/>
          <a:lstStyle/>
          <a:p>
            <a:r>
              <a:rPr lang="en-GB"/>
              <a:t>First level (Subheading)</a:t>
            </a:r>
          </a:p>
          <a:p>
            <a:pPr lvl="1"/>
            <a:r>
              <a:rPr lang="en-GB"/>
              <a:t>Second level (Body text)</a:t>
            </a:r>
          </a:p>
          <a:p>
            <a:pPr lvl="2"/>
            <a:r>
              <a:rPr lang="en-GB"/>
              <a:t>Third level (Bullet point lv. 1)</a:t>
            </a:r>
          </a:p>
          <a:p>
            <a:pPr lvl="3"/>
            <a:r>
              <a:rPr lang="en-GB"/>
              <a:t>Fourth level (Bullet point lv. 2)</a:t>
            </a:r>
          </a:p>
          <a:p>
            <a:pPr lvl="4"/>
            <a:r>
              <a:rPr lang="en-GB"/>
              <a:t>Fifth level (Bullet point lv. 3)</a:t>
            </a:r>
          </a:p>
        </p:txBody>
      </p:sp>
      <p:sp>
        <p:nvSpPr>
          <p:cNvPr id="13" name="Rectangle 12">
            <a:extLst>
              <a:ext uri="{FF2B5EF4-FFF2-40B4-BE49-F238E27FC236}">
                <a16:creationId xmlns:a16="http://schemas.microsoft.com/office/drawing/2014/main" id="{E2E1AB5D-D19A-46D3-8B28-0862EA614A88}"/>
              </a:ext>
            </a:extLst>
          </p:cNvPr>
          <p:cNvSpPr/>
          <p:nvPr userDrawn="1"/>
        </p:nvSpPr>
        <p:spPr>
          <a:xfrm>
            <a:off x="1" y="0"/>
            <a:ext cx="360000" cy="6858001"/>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4" name="Picture 13">
            <a:extLst>
              <a:ext uri="{FF2B5EF4-FFF2-40B4-BE49-F238E27FC236}">
                <a16:creationId xmlns:a16="http://schemas.microsoft.com/office/drawing/2014/main" id="{981DF5CD-39AC-478C-8076-43DEDA1F9E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9" r="-619"/>
          <a:stretch/>
        </p:blipFill>
        <p:spPr>
          <a:xfrm>
            <a:off x="4377" y="-13381"/>
            <a:ext cx="360000" cy="6858000"/>
          </a:xfrm>
          <a:prstGeom prst="rect">
            <a:avLst/>
          </a:prstGeom>
        </p:spPr>
      </p:pic>
      <p:sp>
        <p:nvSpPr>
          <p:cNvPr id="15" name="Rectangle 14">
            <a:extLst>
              <a:ext uri="{FF2B5EF4-FFF2-40B4-BE49-F238E27FC236}">
                <a16:creationId xmlns:a16="http://schemas.microsoft.com/office/drawing/2014/main" id="{D839AD9F-4C50-4A3A-B9CF-06198C1BC220}"/>
              </a:ext>
            </a:extLst>
          </p:cNvPr>
          <p:cNvSpPr/>
          <p:nvPr userDrawn="1"/>
        </p:nvSpPr>
        <p:spPr>
          <a:xfrm>
            <a:off x="11832000" y="-1"/>
            <a:ext cx="360000" cy="6858001"/>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6" name="Picture 15">
            <a:extLst>
              <a:ext uri="{FF2B5EF4-FFF2-40B4-BE49-F238E27FC236}">
                <a16:creationId xmlns:a16="http://schemas.microsoft.com/office/drawing/2014/main" id="{CE3DB5F5-EBA9-4F20-A4AA-B5EA977E5C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42" r="71"/>
          <a:stretch/>
        </p:blipFill>
        <p:spPr>
          <a:xfrm>
            <a:off x="11846696" y="0"/>
            <a:ext cx="360000" cy="6858000"/>
          </a:xfrm>
          <a:prstGeom prst="rect">
            <a:avLst/>
          </a:prstGeom>
        </p:spPr>
      </p:pic>
      <p:sp>
        <p:nvSpPr>
          <p:cNvPr id="17" name="Picture Placeholder 4">
            <a:extLst>
              <a:ext uri="{FF2B5EF4-FFF2-40B4-BE49-F238E27FC236}">
                <a16:creationId xmlns:a16="http://schemas.microsoft.com/office/drawing/2014/main" id="{1AD76157-43DF-4F58-B159-9EDDA159F74D}"/>
              </a:ext>
            </a:extLst>
          </p:cNvPr>
          <p:cNvSpPr>
            <a:spLocks noGrp="1"/>
          </p:cNvSpPr>
          <p:nvPr>
            <p:ph type="pic" sz="quarter" idx="13"/>
          </p:nvPr>
        </p:nvSpPr>
        <p:spPr>
          <a:xfrm>
            <a:off x="6096000" y="0"/>
            <a:ext cx="5731624" cy="6858000"/>
          </a:xfrm>
        </p:spPr>
        <p:txBody>
          <a:bodyPr/>
          <a:lstStyle/>
          <a:p>
            <a:r>
              <a:rPr lang="en-US"/>
              <a:t>Click icon to add picture</a:t>
            </a:r>
            <a:endParaRPr lang="en-AU"/>
          </a:p>
        </p:txBody>
      </p:sp>
    </p:spTree>
    <p:extLst>
      <p:ext uri="{BB962C8B-B14F-4D97-AF65-F5344CB8AC3E}">
        <p14:creationId xmlns:p14="http://schemas.microsoft.com/office/powerpoint/2010/main" val="205311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pic>
        <p:nvPicPr>
          <p:cNvPr id="29" name="Picture 28" descr="Background pattern&#10;&#10;Description automatically generated">
            <a:extLst>
              <a:ext uri="{FF2B5EF4-FFF2-40B4-BE49-F238E27FC236}">
                <a16:creationId xmlns:a16="http://schemas.microsoft.com/office/drawing/2014/main" id="{CE150092-F8CA-BF40-B939-7782D7D4A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3389" y="0"/>
            <a:ext cx="7348611" cy="4308231"/>
          </a:xfrm>
          <a:prstGeom prst="rect">
            <a:avLst/>
          </a:prstGeom>
        </p:spPr>
      </p:pic>
      <p:pic>
        <p:nvPicPr>
          <p:cNvPr id="31" name="Picture 30" descr="NSW Government logo">
            <a:extLst>
              <a:ext uri="{FF2B5EF4-FFF2-40B4-BE49-F238E27FC236}">
                <a16:creationId xmlns:a16="http://schemas.microsoft.com/office/drawing/2014/main" id="{FC34C7FD-F03C-423E-89A0-38F8CDAC18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4777" y="2673350"/>
            <a:ext cx="1422446" cy="1547813"/>
          </a:xfrm>
          <a:prstGeom prst="rect">
            <a:avLst/>
          </a:prstGeom>
        </p:spPr>
      </p:pic>
    </p:spTree>
    <p:extLst>
      <p:ext uri="{BB962C8B-B14F-4D97-AF65-F5344CB8AC3E}">
        <p14:creationId xmlns:p14="http://schemas.microsoft.com/office/powerpoint/2010/main" val="10171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4" userDrawn="1">
          <p15:clr>
            <a:srgbClr val="FBAE40"/>
          </p15:clr>
        </p15:guide>
        <p15:guide id="2" orient="horz" pos="2659" userDrawn="1">
          <p15:clr>
            <a:srgbClr val="FBAE40"/>
          </p15:clr>
        </p15:guide>
        <p15:guide id="3"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92268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Blue Waratah">
    <p:bg>
      <p:bgPr>
        <a:solidFill>
          <a:srgbClr val="CBEDFD"/>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userDrawn="1"/>
        </p:nvSpPr>
        <p:spPr>
          <a:xfrm>
            <a:off x="0" y="-4615"/>
            <a:ext cx="1097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7" name="Picture 6" descr="Background pattern&#10;&#10;Description automatically generated">
            <a:extLst>
              <a:ext uri="{FF2B5EF4-FFF2-40B4-BE49-F238E27FC236}">
                <a16:creationId xmlns:a16="http://schemas.microsoft.com/office/drawing/2014/main" id="{29C10FE1-D3F1-5840-AD38-3615D82EF3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2887534" y="2126792"/>
            <a:ext cx="8092502" cy="4744348"/>
          </a:xfrm>
          <a:prstGeom prst="rect">
            <a:avLst/>
          </a:prstGeom>
        </p:spPr>
      </p:pic>
      <p:pic>
        <p:nvPicPr>
          <p:cNvPr id="8" name="Picture 7" descr="NSW Government logo">
            <a:extLst>
              <a:ext uri="{FF2B5EF4-FFF2-40B4-BE49-F238E27FC236}">
                <a16:creationId xmlns:a16="http://schemas.microsoft.com/office/drawing/2014/main" id="{145CE8EA-CF16-4D74-8947-41DA1237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9625" y="291934"/>
            <a:ext cx="630000" cy="685525"/>
          </a:xfrm>
          <a:prstGeom prst="rect">
            <a:avLst/>
          </a:prstGeom>
        </p:spPr>
      </p:pic>
      <p:sp>
        <p:nvSpPr>
          <p:cNvPr id="9" name="Rectangle 8">
            <a:extLst>
              <a:ext uri="{FF2B5EF4-FFF2-40B4-BE49-F238E27FC236}">
                <a16:creationId xmlns:a16="http://schemas.microsoft.com/office/drawing/2014/main" id="{1A3B60C8-85E1-471D-A867-040BC9372E4E}"/>
              </a:ext>
            </a:extLst>
          </p:cNvPr>
          <p:cNvSpPr/>
          <p:nvPr userDrawn="1"/>
        </p:nvSpPr>
        <p:spPr>
          <a:xfrm>
            <a:off x="10972800" y="0"/>
            <a:ext cx="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Footer Placeholder 4">
            <a:extLst>
              <a:ext uri="{FF2B5EF4-FFF2-40B4-BE49-F238E27FC236}">
                <a16:creationId xmlns:a16="http://schemas.microsoft.com/office/drawing/2014/main" id="{24B76814-33F5-448E-94F2-B1CDEBA209B4}"/>
              </a:ext>
            </a:extLst>
          </p:cNvPr>
          <p:cNvSpPr>
            <a:spLocks noGrp="1"/>
          </p:cNvSpPr>
          <p:nvPr>
            <p:ph type="ftr" sz="quarter" idx="3"/>
          </p:nvPr>
        </p:nvSpPr>
        <p:spPr>
          <a:xfrm>
            <a:off x="602562" y="557752"/>
            <a:ext cx="4114800" cy="153888"/>
          </a:xfrm>
          <a:prstGeom prst="rect">
            <a:avLst/>
          </a:prstGeom>
        </p:spPr>
        <p:txBody>
          <a:bodyPr vert="horz" lIns="0" tIns="0" rIns="0" bIns="0" rtlCol="0" anchor="b">
            <a:spAutoFit/>
          </a:bodyPr>
          <a:lstStyle>
            <a:lvl1pPr algn="l">
              <a:defRPr sz="1000">
                <a:solidFill>
                  <a:schemeClr val="bg1"/>
                </a:solidFill>
                <a:latin typeface="Public Sans SemiBold" pitchFamily="2" charset="0"/>
              </a:defRPr>
            </a:lvl1pPr>
          </a:lstStyle>
          <a:p>
            <a:r>
              <a:rPr lang="en-AU"/>
              <a:t>Department of Customer Service</a:t>
            </a:r>
            <a:endParaRPr lang="en-GB"/>
          </a:p>
        </p:txBody>
      </p:sp>
    </p:spTree>
    <p:extLst>
      <p:ext uri="{BB962C8B-B14F-4D97-AF65-F5344CB8AC3E}">
        <p14:creationId xmlns:p14="http://schemas.microsoft.com/office/powerpoint/2010/main" val="79988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neda">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0BD6E8A-CCB4-C34D-9E4D-21B05C915E43}"/>
              </a:ext>
            </a:extLst>
          </p:cNvPr>
          <p:cNvSpPr/>
          <p:nvPr userDrawn="1"/>
        </p:nvSpPr>
        <p:spPr>
          <a:xfrm>
            <a:off x="-32181" y="0"/>
            <a:ext cx="3653400" cy="6858000"/>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5372226"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580756" y="6498723"/>
            <a:ext cx="4114800" cy="153888"/>
          </a:xfrm>
          <a:prstGeom prst="rect">
            <a:avLst/>
          </a:prstGeom>
        </p:spPr>
        <p:txBody>
          <a:bodyPr vert="horz" lIns="0" tIns="0" rIns="0" bIns="0" rtlCol="0" anchor="b">
            <a:spAutoFit/>
          </a:bodyPr>
          <a:lstStyle>
            <a:lvl1pPr algn="l">
              <a:defRPr sz="1000">
                <a:solidFill>
                  <a:schemeClr val="bg1"/>
                </a:solidFill>
              </a:defRPr>
            </a:lvl1pPr>
          </a:lstStyle>
          <a:p>
            <a:r>
              <a:rPr lang="en-AU"/>
              <a:t>Department of Customer Service</a:t>
            </a:r>
            <a:endParaRPr lang="en-GB"/>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pic>
        <p:nvPicPr>
          <p:cNvPr id="38" name="Picture 37" descr="Background pattern&#10;&#10;Description automatically generated with medium confidence">
            <a:extLst>
              <a:ext uri="{FF2B5EF4-FFF2-40B4-BE49-F238E27FC236}">
                <a16:creationId xmlns:a16="http://schemas.microsoft.com/office/drawing/2014/main" id="{E69A73BF-12A6-5F46-A029-E930D0EA3F7C}"/>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0" y="0"/>
            <a:ext cx="2784153" cy="3595200"/>
          </a:xfrm>
          <a:prstGeom prst="rect">
            <a:avLst/>
          </a:prstGeom>
        </p:spPr>
      </p:pic>
      <p:pic>
        <p:nvPicPr>
          <p:cNvPr id="23" name="Picture 22" descr="NSW Government logo">
            <a:extLst>
              <a:ext uri="{FF2B5EF4-FFF2-40B4-BE49-F238E27FC236}">
                <a16:creationId xmlns:a16="http://schemas.microsoft.com/office/drawing/2014/main" id="{A56F9642-FBDB-4863-8566-821FDDC887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4625" y="5967086"/>
            <a:ext cx="630000" cy="685525"/>
          </a:xfrm>
          <a:prstGeom prst="rect">
            <a:avLst/>
          </a:prstGeom>
        </p:spPr>
      </p:pic>
    </p:spTree>
    <p:extLst>
      <p:ext uri="{BB962C8B-B14F-4D97-AF65-F5344CB8AC3E}">
        <p14:creationId xmlns:p14="http://schemas.microsoft.com/office/powerpoint/2010/main" val="271854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0" y="1377738"/>
            <a:ext cx="12192000" cy="3960813"/>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8551"/>
            <a:ext cx="12192000" cy="720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pic>
        <p:nvPicPr>
          <p:cNvPr id="17" name="Picture 16" descr="Background pattern&#10;&#10;Description automatically generated">
            <a:extLst>
              <a:ext uri="{FF2B5EF4-FFF2-40B4-BE49-F238E27FC236}">
                <a16:creationId xmlns:a16="http://schemas.microsoft.com/office/drawing/2014/main" id="{A5874C5F-5BB0-8F48-9522-C048A5DD4DFB}"/>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5843276" y="1377738"/>
            <a:ext cx="6348724" cy="3722033"/>
          </a:xfrm>
          <a:prstGeom prst="rect">
            <a:avLst/>
          </a:prstGeom>
        </p:spPr>
      </p:pic>
      <p:sp>
        <p:nvSpPr>
          <p:cNvPr id="8" name="Footer Placeholder 4">
            <a:extLst>
              <a:ext uri="{FF2B5EF4-FFF2-40B4-BE49-F238E27FC236}">
                <a16:creationId xmlns:a16="http://schemas.microsoft.com/office/drawing/2014/main" id="{CBEAE7F5-E594-4F20-907F-F0E6935038F7}"/>
              </a:ext>
            </a:extLst>
          </p:cNvPr>
          <p:cNvSpPr>
            <a:spLocks noGrp="1"/>
          </p:cNvSpPr>
          <p:nvPr>
            <p:ph type="ftr" sz="quarter" idx="3"/>
          </p:nvPr>
        </p:nvSpPr>
        <p:spPr>
          <a:xfrm>
            <a:off x="602562" y="6498723"/>
            <a:ext cx="4114800" cy="153888"/>
          </a:xfrm>
          <a:prstGeom prst="rect">
            <a:avLst/>
          </a:prstGeom>
        </p:spPr>
        <p:txBody>
          <a:bodyPr vert="horz" lIns="0" tIns="0" rIns="0" bIns="0" rtlCol="0" anchor="b">
            <a:spAutoFit/>
          </a:bodyPr>
          <a:lstStyle>
            <a:lvl1pPr algn="l">
              <a:defRPr sz="1000">
                <a:solidFill>
                  <a:srgbClr val="002664"/>
                </a:solidFill>
                <a:latin typeface="Public Sans SemiBold" pitchFamily="2" charset="0"/>
              </a:defRPr>
            </a:lvl1pPr>
          </a:lstStyle>
          <a:p>
            <a:r>
              <a:rPr lang="en-AU"/>
              <a:t>Department of Customer Service</a:t>
            </a:r>
            <a:endParaRPr lang="en-GB"/>
          </a:p>
        </p:txBody>
      </p:sp>
    </p:spTree>
    <p:extLst>
      <p:ext uri="{BB962C8B-B14F-4D97-AF65-F5344CB8AC3E}">
        <p14:creationId xmlns:p14="http://schemas.microsoft.com/office/powerpoint/2010/main" val="29533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White Warata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Divider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pic>
        <p:nvPicPr>
          <p:cNvPr id="9" name="Picture 8" descr="Background pattern&#10;&#10;Description automatically generated">
            <a:extLst>
              <a:ext uri="{FF2B5EF4-FFF2-40B4-BE49-F238E27FC236}">
                <a16:creationId xmlns:a16="http://schemas.microsoft.com/office/drawing/2014/main" id="{23A95903-DF42-E848-829A-A5AF3D12663D}"/>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rot="10800000" flipH="1">
            <a:off x="4099498" y="2122402"/>
            <a:ext cx="8092502" cy="4744348"/>
          </a:xfrm>
          <a:prstGeom prst="rect">
            <a:avLst/>
          </a:prstGeom>
        </p:spPr>
      </p:pic>
      <p:sp>
        <p:nvSpPr>
          <p:cNvPr id="7" name="Footer Placeholder 4">
            <a:extLst>
              <a:ext uri="{FF2B5EF4-FFF2-40B4-BE49-F238E27FC236}">
                <a16:creationId xmlns:a16="http://schemas.microsoft.com/office/drawing/2014/main" id="{B60582D1-1434-49BC-87D1-AA42375F7628}"/>
              </a:ext>
            </a:extLst>
          </p:cNvPr>
          <p:cNvSpPr>
            <a:spLocks noGrp="1"/>
          </p:cNvSpPr>
          <p:nvPr>
            <p:ph type="ftr" sz="quarter" idx="3"/>
          </p:nvPr>
        </p:nvSpPr>
        <p:spPr>
          <a:xfrm>
            <a:off x="602562" y="549275"/>
            <a:ext cx="4114800" cy="153888"/>
          </a:xfrm>
          <a:prstGeom prst="rect">
            <a:avLst/>
          </a:prstGeom>
        </p:spPr>
        <p:txBody>
          <a:bodyPr vert="horz" lIns="0" tIns="0" rIns="0" bIns="0" rtlCol="0" anchor="b">
            <a:spAutoFit/>
          </a:bodyPr>
          <a:lstStyle>
            <a:lvl1pPr algn="l">
              <a:defRPr sz="1000">
                <a:solidFill>
                  <a:srgbClr val="002664"/>
                </a:solidFill>
                <a:latin typeface="Public Sans SemiBold" pitchFamily="2" charset="0"/>
              </a:defRPr>
            </a:lvl1pPr>
          </a:lstStyle>
          <a:p>
            <a:r>
              <a:rPr lang="en-AU"/>
              <a:t>Department of Customer Service</a:t>
            </a:r>
            <a:endParaRPr lang="en-GB"/>
          </a:p>
        </p:txBody>
      </p:sp>
      <p:pic>
        <p:nvPicPr>
          <p:cNvPr id="10" name="Picture 9" descr="NSW Government logo">
            <a:extLst>
              <a:ext uri="{FF2B5EF4-FFF2-40B4-BE49-F238E27FC236}">
                <a16:creationId xmlns:a16="http://schemas.microsoft.com/office/drawing/2014/main" id="{33A91FB1-67DF-45AA-8E43-45BEBFF0B5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9625" y="291934"/>
            <a:ext cx="630000" cy="685525"/>
          </a:xfrm>
          <a:prstGeom prst="rect">
            <a:avLst/>
          </a:prstGeom>
        </p:spPr>
      </p:pic>
    </p:spTree>
    <p:extLst>
      <p:ext uri="{BB962C8B-B14F-4D97-AF65-F5344CB8AC3E}">
        <p14:creationId xmlns:p14="http://schemas.microsoft.com/office/powerpoint/2010/main" val="23254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100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Base Str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lvl1pPr>
              <a:defRPr>
                <a:solidFill>
                  <a:schemeClr val="bg1"/>
                </a:solidFill>
              </a:defRPr>
            </a:lvl1pPr>
          </a:lstStyle>
          <a:p>
            <a:fld id="{6445CA75-65CF-428D-AAFD-249FBBE0F4CE}" type="slidenum">
              <a:rPr lang="en-GB" smtClean="0"/>
              <a:pPr/>
              <a:t>‹#›</a:t>
            </a:fld>
            <a:endParaRPr lang="en-GB"/>
          </a:p>
        </p:txBody>
      </p:sp>
      <p:sp>
        <p:nvSpPr>
          <p:cNvPr id="12" name="Text Placeholder 25">
            <a:extLst>
              <a:ext uri="{FF2B5EF4-FFF2-40B4-BE49-F238E27FC236}">
                <a16:creationId xmlns:a16="http://schemas.microsoft.com/office/drawing/2014/main" id="{67E40C17-330E-464B-96CE-00BC0491CFE9}"/>
              </a:ext>
            </a:extLst>
          </p:cNvPr>
          <p:cNvSpPr>
            <a:spLocks noGrp="1"/>
          </p:cNvSpPr>
          <p:nvPr>
            <p:ph type="body" sz="quarter" idx="20"/>
          </p:nvPr>
        </p:nvSpPr>
        <p:spPr>
          <a:xfrm>
            <a:off x="593274" y="1853987"/>
            <a:ext cx="10996164" cy="3632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5C2E8D78-19A8-4FA8-9795-FDCB61C02D50}"/>
              </a:ext>
            </a:extLst>
          </p:cNvPr>
          <p:cNvSpPr>
            <a:spLocks noGrp="1"/>
          </p:cNvSpPr>
          <p:nvPr>
            <p:ph type="ftr" sz="quarter" idx="3"/>
          </p:nvPr>
        </p:nvSpPr>
        <p:spPr>
          <a:xfrm>
            <a:off x="602562" y="6498723"/>
            <a:ext cx="4114800" cy="153888"/>
          </a:xfrm>
          <a:prstGeom prst="rect">
            <a:avLst/>
          </a:prstGeom>
        </p:spPr>
        <p:txBody>
          <a:bodyPr vert="horz" lIns="0" tIns="0" rIns="0" bIns="0" rtlCol="0" anchor="b">
            <a:spAutoFit/>
          </a:bodyPr>
          <a:lstStyle>
            <a:lvl1pPr algn="l">
              <a:defRPr sz="1000">
                <a:solidFill>
                  <a:srgbClr val="002664"/>
                </a:solidFill>
                <a:latin typeface="Public Sans SemiBold" pitchFamily="2" charset="0"/>
              </a:defRPr>
            </a:lvl1pPr>
          </a:lstStyle>
          <a:p>
            <a:r>
              <a:rPr lang="en-AU"/>
              <a:t>Department of Customer Service</a:t>
            </a:r>
            <a:endParaRPr lang="en-GB"/>
          </a:p>
        </p:txBody>
      </p:sp>
    </p:spTree>
    <p:extLst>
      <p:ext uri="{BB962C8B-B14F-4D97-AF65-F5344CB8AC3E}">
        <p14:creationId xmlns:p14="http://schemas.microsoft.com/office/powerpoint/2010/main" val="41376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2 col + Side Stri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869389-F82C-0C40-8CC9-4422759826F4}"/>
              </a:ext>
            </a:extLst>
          </p:cNvPr>
          <p:cNvSpPr/>
          <p:nvPr userDrawn="1"/>
        </p:nvSpPr>
        <p:spPr>
          <a:xfrm>
            <a:off x="1" y="0"/>
            <a:ext cx="360000" cy="6858001"/>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Rectangle 10">
            <a:extLst>
              <a:ext uri="{FF2B5EF4-FFF2-40B4-BE49-F238E27FC236}">
                <a16:creationId xmlns:a16="http://schemas.microsoft.com/office/drawing/2014/main" id="{81CDA663-4CFE-2C41-AA58-1FF27D86B79D}"/>
              </a:ext>
            </a:extLst>
          </p:cNvPr>
          <p:cNvSpPr/>
          <p:nvPr userDrawn="1"/>
        </p:nvSpPr>
        <p:spPr>
          <a:xfrm>
            <a:off x="11832000" y="-1"/>
            <a:ext cx="360000" cy="6858001"/>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F64D1DA5-55F2-40D3-B419-631F81A7BC28}"/>
              </a:ext>
            </a:extLst>
          </p:cNvPr>
          <p:cNvSpPr>
            <a:spLocks noGrp="1"/>
          </p:cNvSpPr>
          <p:nvPr userDrawn="1">
            <p:ph type="title" hasCustomPrompt="1"/>
          </p:nvPr>
        </p:nvSpPr>
        <p:spPr>
          <a:xfrm>
            <a:off x="593275" y="553913"/>
            <a:ext cx="11010859" cy="498598"/>
          </a:xfrm>
        </p:spPr>
        <p:txBody>
          <a:bodyPr/>
          <a:lstStyle/>
          <a:p>
            <a:r>
              <a:rPr lang="en-GB"/>
              <a:t>Title and 2-column content</a:t>
            </a:r>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pic>
        <p:nvPicPr>
          <p:cNvPr id="15" name="Picture 14">
            <a:extLst>
              <a:ext uri="{FF2B5EF4-FFF2-40B4-BE49-F238E27FC236}">
                <a16:creationId xmlns:a16="http://schemas.microsoft.com/office/drawing/2014/main" id="{557679FF-4BC7-2442-AB45-1CD81785F9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
            <a:ext cx="360000" cy="6858000"/>
          </a:xfrm>
          <a:prstGeom prst="rect">
            <a:avLst/>
          </a:prstGeom>
        </p:spPr>
      </p:pic>
      <p:pic>
        <p:nvPicPr>
          <p:cNvPr id="16" name="Picture 15">
            <a:extLst>
              <a:ext uri="{FF2B5EF4-FFF2-40B4-BE49-F238E27FC236}">
                <a16:creationId xmlns:a16="http://schemas.microsoft.com/office/drawing/2014/main" id="{0D95B38F-E71B-AE4F-9FA8-F5DABBA8CB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46696" y="-1"/>
            <a:ext cx="355600" cy="6858000"/>
          </a:xfrm>
          <a:prstGeom prst="rect">
            <a:avLst/>
          </a:prstGeom>
        </p:spPr>
      </p:pic>
      <p:sp>
        <p:nvSpPr>
          <p:cNvPr id="32" name="Text Placeholder 25">
            <a:extLst>
              <a:ext uri="{FF2B5EF4-FFF2-40B4-BE49-F238E27FC236}">
                <a16:creationId xmlns:a16="http://schemas.microsoft.com/office/drawing/2014/main" id="{6A783A7A-A48A-0549-BCDE-800C5B919D24}"/>
              </a:ext>
            </a:extLst>
          </p:cNvPr>
          <p:cNvSpPr>
            <a:spLocks noGrp="1"/>
          </p:cNvSpPr>
          <p:nvPr>
            <p:ph type="body" sz="quarter" idx="20" hasCustomPrompt="1"/>
          </p:nvPr>
        </p:nvSpPr>
        <p:spPr>
          <a:xfrm>
            <a:off x="593274" y="1853987"/>
            <a:ext cx="5178725" cy="3632412"/>
          </a:xfrm>
        </p:spPr>
        <p:txBody>
          <a:bodyPr/>
          <a:lstStyle/>
          <a:p>
            <a:r>
              <a:rPr lang="en-GB"/>
              <a:t>First level (Subheading)</a:t>
            </a:r>
          </a:p>
          <a:p>
            <a:pPr lvl="1"/>
            <a:r>
              <a:rPr lang="en-GB"/>
              <a:t>Second level (Body text)</a:t>
            </a:r>
          </a:p>
          <a:p>
            <a:pPr lvl="2"/>
            <a:r>
              <a:rPr lang="en-GB"/>
              <a:t>Third level (Bullet point lv. 1)</a:t>
            </a:r>
          </a:p>
          <a:p>
            <a:pPr lvl="3"/>
            <a:r>
              <a:rPr lang="en-GB"/>
              <a:t>Fourth level (Bullet point lv. 2)</a:t>
            </a:r>
          </a:p>
          <a:p>
            <a:pPr lvl="4"/>
            <a:r>
              <a:rPr lang="en-GB"/>
              <a:t>Fifth level (Bullet point lv. 3)</a:t>
            </a:r>
          </a:p>
        </p:txBody>
      </p:sp>
      <p:sp>
        <p:nvSpPr>
          <p:cNvPr id="34" name="Text Placeholder 25">
            <a:extLst>
              <a:ext uri="{FF2B5EF4-FFF2-40B4-BE49-F238E27FC236}">
                <a16:creationId xmlns:a16="http://schemas.microsoft.com/office/drawing/2014/main" id="{B552BDD8-D1D5-024A-A176-FB59FDD467A9}"/>
              </a:ext>
            </a:extLst>
          </p:cNvPr>
          <p:cNvSpPr>
            <a:spLocks noGrp="1"/>
          </p:cNvSpPr>
          <p:nvPr>
            <p:ph type="body" sz="quarter" idx="21" hasCustomPrompt="1"/>
          </p:nvPr>
        </p:nvSpPr>
        <p:spPr>
          <a:xfrm>
            <a:off x="6413781" y="1853987"/>
            <a:ext cx="5178725" cy="3632412"/>
          </a:xfrm>
        </p:spPr>
        <p:txBody>
          <a:bodyPr/>
          <a:lstStyle/>
          <a:p>
            <a:r>
              <a:rPr lang="en-GB"/>
              <a:t>First level (Subheading)</a:t>
            </a:r>
          </a:p>
          <a:p>
            <a:pPr lvl="1"/>
            <a:r>
              <a:rPr lang="en-GB"/>
              <a:t>Second level (Body text)</a:t>
            </a:r>
          </a:p>
          <a:p>
            <a:pPr lvl="2"/>
            <a:r>
              <a:rPr lang="en-GB"/>
              <a:t>Third level (Bullet point lv. 1)</a:t>
            </a:r>
          </a:p>
          <a:p>
            <a:pPr lvl="3"/>
            <a:r>
              <a:rPr lang="en-GB"/>
              <a:t>Fourth level (Bullet point lv. 2)</a:t>
            </a:r>
          </a:p>
          <a:p>
            <a:pPr lvl="4"/>
            <a:r>
              <a:rPr lang="en-GB"/>
              <a:t>Fifth level (Bullet point lv. 3)</a:t>
            </a:r>
          </a:p>
        </p:txBody>
      </p:sp>
      <p:sp>
        <p:nvSpPr>
          <p:cNvPr id="14" name="Footer Placeholder 4">
            <a:extLst>
              <a:ext uri="{FF2B5EF4-FFF2-40B4-BE49-F238E27FC236}">
                <a16:creationId xmlns:a16="http://schemas.microsoft.com/office/drawing/2014/main" id="{50E2C901-52B2-498D-81C1-8B23ABC7D79B}"/>
              </a:ext>
            </a:extLst>
          </p:cNvPr>
          <p:cNvSpPr>
            <a:spLocks noGrp="1"/>
          </p:cNvSpPr>
          <p:nvPr>
            <p:ph type="ftr" sz="quarter" idx="3"/>
          </p:nvPr>
        </p:nvSpPr>
        <p:spPr>
          <a:xfrm>
            <a:off x="602562" y="6498723"/>
            <a:ext cx="4114800" cy="153888"/>
          </a:xfrm>
          <a:prstGeom prst="rect">
            <a:avLst/>
          </a:prstGeom>
        </p:spPr>
        <p:txBody>
          <a:bodyPr vert="horz" lIns="0" tIns="0" rIns="0" bIns="0" rtlCol="0" anchor="b">
            <a:spAutoFit/>
          </a:bodyPr>
          <a:lstStyle>
            <a:lvl1pPr algn="l">
              <a:defRPr sz="1000">
                <a:solidFill>
                  <a:srgbClr val="002664"/>
                </a:solidFill>
                <a:latin typeface="Public Sans SemiBold" pitchFamily="2" charset="0"/>
              </a:defRPr>
            </a:lvl1pPr>
          </a:lstStyle>
          <a:p>
            <a:r>
              <a:rPr lang="en-AU"/>
              <a:t>Department of Customer Service</a:t>
            </a:r>
            <a:endParaRPr lang="en-GB"/>
          </a:p>
        </p:txBody>
      </p:sp>
    </p:spTree>
    <p:extLst>
      <p:ext uri="{BB962C8B-B14F-4D97-AF65-F5344CB8AC3E}">
        <p14:creationId xmlns:p14="http://schemas.microsoft.com/office/powerpoint/2010/main" val="91957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869389-F82C-0C40-8CC9-4422759826F4}"/>
              </a:ext>
            </a:extLst>
          </p:cNvPr>
          <p:cNvSpPr/>
          <p:nvPr userDrawn="1"/>
        </p:nvSpPr>
        <p:spPr>
          <a:xfrm>
            <a:off x="1" y="0"/>
            <a:ext cx="360000" cy="6858001"/>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Rectangle 10">
            <a:extLst>
              <a:ext uri="{FF2B5EF4-FFF2-40B4-BE49-F238E27FC236}">
                <a16:creationId xmlns:a16="http://schemas.microsoft.com/office/drawing/2014/main" id="{81CDA663-4CFE-2C41-AA58-1FF27D86B79D}"/>
              </a:ext>
            </a:extLst>
          </p:cNvPr>
          <p:cNvSpPr/>
          <p:nvPr userDrawn="1"/>
        </p:nvSpPr>
        <p:spPr>
          <a:xfrm>
            <a:off x="11832000" y="-1"/>
            <a:ext cx="360000" cy="6858001"/>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F64D1DA5-55F2-40D3-B419-631F81A7BC28}"/>
              </a:ext>
            </a:extLst>
          </p:cNvPr>
          <p:cNvSpPr>
            <a:spLocks noGrp="1"/>
          </p:cNvSpPr>
          <p:nvPr userDrawn="1">
            <p:ph type="title" hasCustomPrompt="1"/>
          </p:nvPr>
        </p:nvSpPr>
        <p:spPr>
          <a:xfrm>
            <a:off x="593275" y="553913"/>
            <a:ext cx="11010859" cy="498598"/>
          </a:xfrm>
        </p:spPr>
        <p:txBody>
          <a:bodyPr/>
          <a:lstStyle/>
          <a:p>
            <a:r>
              <a:rPr lang="en-GB"/>
              <a:t>Sample layout</a:t>
            </a:r>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pic>
        <p:nvPicPr>
          <p:cNvPr id="13" name="Picture 12">
            <a:extLst>
              <a:ext uri="{FF2B5EF4-FFF2-40B4-BE49-F238E27FC236}">
                <a16:creationId xmlns:a16="http://schemas.microsoft.com/office/drawing/2014/main" id="{8C90A8A4-1F17-4941-9CF1-8B00B669B251}"/>
              </a:ext>
            </a:extLst>
          </p:cNvPr>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l="25306" t="25000" r="25306" b="25000"/>
          <a:stretch/>
        </p:blipFill>
        <p:spPr>
          <a:xfrm>
            <a:off x="4377" y="-13381"/>
            <a:ext cx="351248" cy="6858000"/>
          </a:xfrm>
          <a:prstGeom prst="rect">
            <a:avLst/>
          </a:prstGeom>
        </p:spPr>
      </p:pic>
      <p:pic>
        <p:nvPicPr>
          <p:cNvPr id="14" name="Picture 13">
            <a:extLst>
              <a:ext uri="{FF2B5EF4-FFF2-40B4-BE49-F238E27FC236}">
                <a16:creationId xmlns:a16="http://schemas.microsoft.com/office/drawing/2014/main" id="{E4A7F629-C0C3-BC4A-9340-1EF18309661D}"/>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rcRect l="4270" r="4270"/>
          <a:stretch/>
        </p:blipFill>
        <p:spPr>
          <a:xfrm>
            <a:off x="11840752" y="-13381"/>
            <a:ext cx="351248" cy="6858000"/>
          </a:xfrm>
          <a:prstGeom prst="rect">
            <a:avLst/>
          </a:prstGeom>
        </p:spPr>
      </p:pic>
      <p:sp>
        <p:nvSpPr>
          <p:cNvPr id="20" name="Text Placeholder 18">
            <a:extLst>
              <a:ext uri="{FF2B5EF4-FFF2-40B4-BE49-F238E27FC236}">
                <a16:creationId xmlns:a16="http://schemas.microsoft.com/office/drawing/2014/main" id="{697F78AC-1BF0-014A-A6E0-C7EDFDD2A845}"/>
              </a:ext>
            </a:extLst>
          </p:cNvPr>
          <p:cNvSpPr>
            <a:spLocks noGrp="1"/>
          </p:cNvSpPr>
          <p:nvPr>
            <p:ph type="body" sz="quarter" idx="14" hasCustomPrompt="1"/>
          </p:nvPr>
        </p:nvSpPr>
        <p:spPr>
          <a:xfrm>
            <a:off x="593274" y="1853988"/>
            <a:ext cx="5178725" cy="3644287"/>
          </a:xfrm>
        </p:spPr>
        <p:txBody>
          <a:bodyPr/>
          <a:lstStyle/>
          <a:p>
            <a:r>
              <a:rPr lang="en-GB"/>
              <a:t>First level (Subheading)</a:t>
            </a:r>
          </a:p>
          <a:p>
            <a:pPr lvl="1"/>
            <a:r>
              <a:rPr lang="en-GB"/>
              <a:t>Second level (Body text) </a:t>
            </a:r>
            <a:r>
              <a:rPr lang="en-AU" err="1"/>
              <a:t>curabitur</a:t>
            </a:r>
            <a:r>
              <a:rPr lang="en-AU"/>
              <a:t> a </a:t>
            </a:r>
            <a:r>
              <a:rPr lang="en-AU" err="1"/>
              <a:t>quam</a:t>
            </a:r>
            <a:r>
              <a:rPr lang="en-AU"/>
              <a:t> </a:t>
            </a:r>
            <a:r>
              <a:rPr lang="en-AU" err="1"/>
              <a:t>eu</a:t>
            </a:r>
            <a:r>
              <a:rPr lang="en-AU"/>
              <a:t> </a:t>
            </a:r>
            <a:r>
              <a:rPr lang="en-AU" err="1"/>
              <a:t>lectus</a:t>
            </a:r>
            <a:r>
              <a:rPr lang="en-AU"/>
              <a:t> </a:t>
            </a:r>
            <a:r>
              <a:rPr lang="en-AU" err="1"/>
              <a:t>tempor</a:t>
            </a:r>
            <a:r>
              <a:rPr lang="en-AU"/>
              <a:t> </a:t>
            </a:r>
            <a:r>
              <a:rPr lang="en-AU" err="1"/>
              <a:t>efficitur</a:t>
            </a:r>
            <a:r>
              <a:rPr lang="en-AU"/>
              <a:t>. Vestibulum at </a:t>
            </a:r>
            <a:r>
              <a:rPr lang="en-AU" err="1"/>
              <a:t>turpis</a:t>
            </a:r>
            <a:r>
              <a:rPr lang="en-AU"/>
              <a:t> </a:t>
            </a:r>
            <a:r>
              <a:rPr lang="en-AU" err="1"/>
              <a:t>rutrum</a:t>
            </a:r>
            <a:r>
              <a:rPr lang="en-AU"/>
              <a:t>, </a:t>
            </a:r>
            <a:r>
              <a:rPr lang="en-AU" err="1"/>
              <a:t>tincidunt</a:t>
            </a:r>
            <a:r>
              <a:rPr lang="en-AU"/>
              <a:t> </a:t>
            </a:r>
            <a:r>
              <a:rPr lang="en-AU" err="1"/>
              <a:t>orci</a:t>
            </a:r>
            <a:r>
              <a:rPr lang="en-AU"/>
              <a:t> sed, </a:t>
            </a:r>
            <a:r>
              <a:rPr lang="en-AU" err="1"/>
              <a:t>condimentum</a:t>
            </a:r>
            <a:r>
              <a:rPr lang="en-AU"/>
              <a:t> </a:t>
            </a:r>
            <a:r>
              <a:rPr lang="en-AU" err="1"/>
              <a:t>erat</a:t>
            </a:r>
            <a:r>
              <a:rPr lang="en-AU"/>
              <a:t>. Integer </a:t>
            </a:r>
            <a:r>
              <a:rPr lang="en-AU" err="1"/>
              <a:t>placerat</a:t>
            </a:r>
            <a:r>
              <a:rPr lang="en-AU"/>
              <a:t> </a:t>
            </a:r>
            <a:r>
              <a:rPr lang="en-AU" err="1"/>
              <a:t>est</a:t>
            </a:r>
            <a:r>
              <a:rPr lang="en-AU"/>
              <a:t> id </a:t>
            </a:r>
            <a:r>
              <a:rPr lang="en-AU" err="1"/>
              <a:t>neque</a:t>
            </a:r>
            <a:r>
              <a:rPr lang="en-AU"/>
              <a:t> porta pulvinar. Proin </a:t>
            </a:r>
            <a:r>
              <a:rPr lang="en-AU" err="1"/>
              <a:t>eu</a:t>
            </a:r>
            <a:r>
              <a:rPr lang="en-AU"/>
              <a:t> </a:t>
            </a:r>
            <a:r>
              <a:rPr lang="en-AU" err="1"/>
              <a:t>velit</a:t>
            </a:r>
            <a:r>
              <a:rPr lang="en-AU"/>
              <a:t> </a:t>
            </a:r>
            <a:r>
              <a:rPr lang="en-AU" err="1"/>
              <a:t>mauris</a:t>
            </a:r>
            <a:r>
              <a:rPr lang="en-AU"/>
              <a:t>. </a:t>
            </a:r>
            <a:r>
              <a:rPr lang="en-AU" err="1"/>
              <a:t>Quisque</a:t>
            </a:r>
            <a:r>
              <a:rPr lang="en-AU"/>
              <a:t> </a:t>
            </a:r>
            <a:r>
              <a:rPr lang="en-AU" err="1"/>
              <a:t>tristique</a:t>
            </a:r>
            <a:r>
              <a:rPr lang="en-AU"/>
              <a:t>, </a:t>
            </a:r>
            <a:r>
              <a:rPr lang="en-AU" err="1"/>
              <a:t>neque</a:t>
            </a:r>
            <a:r>
              <a:rPr lang="en-AU"/>
              <a:t> et </a:t>
            </a:r>
            <a:r>
              <a:rPr lang="en-AU" err="1"/>
              <a:t>mollis</a:t>
            </a:r>
            <a:r>
              <a:rPr lang="en-AU"/>
              <a:t> </a:t>
            </a:r>
            <a:r>
              <a:rPr lang="en-AU" err="1"/>
              <a:t>pretium</a:t>
            </a:r>
            <a:r>
              <a:rPr lang="en-AU"/>
              <a:t>, </a:t>
            </a:r>
            <a:r>
              <a:rPr lang="en-AU" err="1"/>
              <a:t>arcu</a:t>
            </a:r>
            <a:r>
              <a:rPr lang="en-AU"/>
              <a:t> </a:t>
            </a:r>
            <a:r>
              <a:rPr lang="en-AU" err="1"/>
              <a:t>purus</a:t>
            </a:r>
            <a:r>
              <a:rPr lang="en-AU"/>
              <a:t> </a:t>
            </a:r>
            <a:r>
              <a:rPr lang="en-AU" err="1"/>
              <a:t>pretium</a:t>
            </a:r>
            <a:r>
              <a:rPr lang="en-AU"/>
              <a:t> </a:t>
            </a:r>
            <a:r>
              <a:rPr lang="en-AU" err="1"/>
              <a:t>elit</a:t>
            </a:r>
            <a:r>
              <a:rPr lang="en-AU"/>
              <a:t>, </a:t>
            </a:r>
            <a:r>
              <a:rPr lang="en-AU" err="1"/>
              <a:t>egestas</a:t>
            </a:r>
            <a:r>
              <a:rPr lang="en-AU"/>
              <a:t> </a:t>
            </a:r>
            <a:r>
              <a:rPr lang="en-AU" err="1"/>
              <a:t>condimentum</a:t>
            </a:r>
            <a:r>
              <a:rPr lang="en-AU"/>
              <a:t> </a:t>
            </a:r>
            <a:r>
              <a:rPr lang="en-AU" err="1"/>
              <a:t>elit</a:t>
            </a:r>
            <a:r>
              <a:rPr lang="en-AU"/>
              <a:t> </a:t>
            </a:r>
            <a:r>
              <a:rPr lang="en-AU" err="1"/>
              <a:t>lectus</a:t>
            </a:r>
            <a:r>
              <a:rPr lang="en-AU"/>
              <a:t> vel </a:t>
            </a:r>
            <a:r>
              <a:rPr lang="en-AU" err="1"/>
              <a:t>dolor</a:t>
            </a:r>
            <a:r>
              <a:rPr lang="en-AU"/>
              <a:t>. </a:t>
            </a:r>
          </a:p>
          <a:p>
            <a:pPr lvl="1"/>
            <a:endParaRPr lang="en-AU"/>
          </a:p>
          <a:p>
            <a:pPr lvl="1"/>
            <a:r>
              <a:rPr lang="en-AU" err="1"/>
              <a:t>Etiam</a:t>
            </a:r>
            <a:r>
              <a:rPr lang="en-AU"/>
              <a:t> </a:t>
            </a:r>
            <a:r>
              <a:rPr lang="en-AU" err="1"/>
              <a:t>placerat</a:t>
            </a:r>
            <a:r>
              <a:rPr lang="en-AU"/>
              <a:t> </a:t>
            </a:r>
            <a:r>
              <a:rPr lang="en-AU" err="1"/>
              <a:t>sodales</a:t>
            </a:r>
            <a:r>
              <a:rPr lang="en-AU"/>
              <a:t> </a:t>
            </a:r>
            <a:r>
              <a:rPr lang="en-AU" err="1"/>
              <a:t>sapien</a:t>
            </a:r>
            <a:r>
              <a:rPr lang="en-AU"/>
              <a:t> </a:t>
            </a:r>
            <a:r>
              <a:rPr lang="en-AU" err="1"/>
              <a:t>eget</a:t>
            </a:r>
            <a:r>
              <a:rPr lang="en-AU"/>
              <a:t> </a:t>
            </a:r>
            <a:r>
              <a:rPr lang="en-AU" err="1"/>
              <a:t>laoreet</a:t>
            </a:r>
            <a:r>
              <a:rPr lang="en-AU"/>
              <a:t>. Morbi </a:t>
            </a:r>
            <a:r>
              <a:rPr lang="en-AU" err="1"/>
              <a:t>tempor</a:t>
            </a:r>
            <a:r>
              <a:rPr lang="en-AU"/>
              <a:t> </a:t>
            </a:r>
            <a:r>
              <a:rPr lang="en-AU" err="1"/>
              <a:t>nunc</a:t>
            </a:r>
            <a:r>
              <a:rPr lang="en-AU"/>
              <a:t> </a:t>
            </a:r>
            <a:r>
              <a:rPr lang="en-AU" err="1"/>
              <a:t>eget</a:t>
            </a:r>
            <a:r>
              <a:rPr lang="en-AU"/>
              <a:t> </a:t>
            </a:r>
            <a:r>
              <a:rPr lang="en-AU" err="1"/>
              <a:t>dolor</a:t>
            </a:r>
            <a:r>
              <a:rPr lang="en-AU"/>
              <a:t> </a:t>
            </a:r>
            <a:r>
              <a:rPr lang="en-AU" err="1"/>
              <a:t>varius</a:t>
            </a:r>
            <a:r>
              <a:rPr lang="en-AU"/>
              <a:t>, at </a:t>
            </a:r>
            <a:r>
              <a:rPr lang="en-AU" err="1"/>
              <a:t>faucibus</a:t>
            </a:r>
            <a:r>
              <a:rPr lang="en-AU"/>
              <a:t> </a:t>
            </a:r>
            <a:r>
              <a:rPr lang="en-AU" err="1"/>
              <a:t>tortor</a:t>
            </a:r>
            <a:r>
              <a:rPr lang="en-AU"/>
              <a:t> </a:t>
            </a:r>
            <a:r>
              <a:rPr lang="en-AU" err="1"/>
              <a:t>dapibus</a:t>
            </a:r>
            <a:r>
              <a:rPr lang="en-AU"/>
              <a:t>. </a:t>
            </a:r>
            <a:r>
              <a:rPr lang="en-AU" err="1"/>
              <a:t>Suspendisse</a:t>
            </a:r>
            <a:r>
              <a:rPr lang="en-AU"/>
              <a:t> a </a:t>
            </a:r>
            <a:r>
              <a:rPr lang="en-AU" err="1"/>
              <a:t>laoreet</a:t>
            </a:r>
            <a:r>
              <a:rPr lang="en-AU"/>
              <a:t> </a:t>
            </a:r>
            <a:r>
              <a:rPr lang="en-AU" err="1"/>
              <a:t>sapien</a:t>
            </a:r>
            <a:r>
              <a:rPr lang="en-AU"/>
              <a:t>. </a:t>
            </a:r>
            <a:r>
              <a:rPr lang="en-AU" err="1"/>
              <a:t>Phasellus</a:t>
            </a:r>
            <a:r>
              <a:rPr lang="en-AU"/>
              <a:t> </a:t>
            </a:r>
            <a:r>
              <a:rPr lang="en-AU" err="1"/>
              <a:t>placerat</a:t>
            </a:r>
            <a:r>
              <a:rPr lang="en-AU"/>
              <a:t> cursus </a:t>
            </a:r>
            <a:r>
              <a:rPr lang="en-AU" err="1"/>
              <a:t>arcu</a:t>
            </a:r>
            <a:r>
              <a:rPr lang="en-AU"/>
              <a:t> </a:t>
            </a:r>
            <a:r>
              <a:rPr lang="en-AU" err="1"/>
              <a:t>ut</a:t>
            </a:r>
            <a:r>
              <a:rPr lang="en-AU"/>
              <a:t> </a:t>
            </a:r>
            <a:r>
              <a:rPr lang="en-AU" err="1"/>
              <a:t>efficitur</a:t>
            </a:r>
            <a:r>
              <a:rPr lang="en-AU"/>
              <a:t>.</a:t>
            </a:r>
            <a:endParaRPr lang="en-GB"/>
          </a:p>
        </p:txBody>
      </p:sp>
      <p:sp>
        <p:nvSpPr>
          <p:cNvPr id="22" name="Text Placeholder 18">
            <a:extLst>
              <a:ext uri="{FF2B5EF4-FFF2-40B4-BE49-F238E27FC236}">
                <a16:creationId xmlns:a16="http://schemas.microsoft.com/office/drawing/2014/main" id="{5F0B9B15-03AE-434A-8E7A-CC424BCF2CD0}"/>
              </a:ext>
            </a:extLst>
          </p:cNvPr>
          <p:cNvSpPr>
            <a:spLocks noGrp="1"/>
          </p:cNvSpPr>
          <p:nvPr>
            <p:ph type="body" sz="quarter" idx="15" hasCustomPrompt="1"/>
          </p:nvPr>
        </p:nvSpPr>
        <p:spPr>
          <a:xfrm>
            <a:off x="6410713" y="1853987"/>
            <a:ext cx="5178725" cy="3644287"/>
          </a:xfrm>
        </p:spPr>
        <p:txBody>
          <a:bodyPr/>
          <a:lstStyle/>
          <a:p>
            <a:r>
              <a:rPr lang="en-GB"/>
              <a:t>First level (Subheading)</a:t>
            </a:r>
          </a:p>
          <a:p>
            <a:pPr lvl="2"/>
            <a:r>
              <a:rPr lang="en-GB"/>
              <a:t>Third level Bullets</a:t>
            </a:r>
          </a:p>
          <a:p>
            <a:pPr lvl="2"/>
            <a:r>
              <a:rPr lang="en-GB"/>
              <a:t>Third level Bullets</a:t>
            </a:r>
          </a:p>
          <a:p>
            <a:pPr lvl="2"/>
            <a:r>
              <a:rPr lang="en-GB"/>
              <a:t>Third level Bullets</a:t>
            </a:r>
          </a:p>
          <a:p>
            <a:pPr lvl="2"/>
            <a:r>
              <a:rPr lang="en-GB"/>
              <a:t>Third level Bullets</a:t>
            </a:r>
          </a:p>
          <a:p>
            <a:pPr lvl="2"/>
            <a:r>
              <a:rPr lang="en-GB"/>
              <a:t>Third level Bullets</a:t>
            </a:r>
          </a:p>
          <a:p>
            <a:pPr lvl="2"/>
            <a:r>
              <a:rPr lang="en-GB"/>
              <a:t>Third level Bullets</a:t>
            </a:r>
          </a:p>
          <a:p>
            <a:pPr lvl="2"/>
            <a:r>
              <a:rPr lang="en-GB"/>
              <a:t>Third level Bullets</a:t>
            </a:r>
          </a:p>
          <a:p>
            <a:pPr marL="0" lvl="2" indent="0">
              <a:buNone/>
            </a:pPr>
            <a:endParaRPr lang="en-GB"/>
          </a:p>
        </p:txBody>
      </p:sp>
      <p:sp>
        <p:nvSpPr>
          <p:cNvPr id="15" name="Footer Placeholder 4">
            <a:extLst>
              <a:ext uri="{FF2B5EF4-FFF2-40B4-BE49-F238E27FC236}">
                <a16:creationId xmlns:a16="http://schemas.microsoft.com/office/drawing/2014/main" id="{E27210D0-FA66-4A34-ABDC-C11FB8BDA6B1}"/>
              </a:ext>
            </a:extLst>
          </p:cNvPr>
          <p:cNvSpPr>
            <a:spLocks noGrp="1"/>
          </p:cNvSpPr>
          <p:nvPr>
            <p:ph type="ftr" sz="quarter" idx="3"/>
          </p:nvPr>
        </p:nvSpPr>
        <p:spPr>
          <a:xfrm>
            <a:off x="602562" y="6498723"/>
            <a:ext cx="4114800" cy="153888"/>
          </a:xfrm>
          <a:prstGeom prst="rect">
            <a:avLst/>
          </a:prstGeom>
        </p:spPr>
        <p:txBody>
          <a:bodyPr vert="horz" lIns="0" tIns="0" rIns="0" bIns="0" rtlCol="0" anchor="b">
            <a:spAutoFit/>
          </a:bodyPr>
          <a:lstStyle>
            <a:lvl1pPr algn="l">
              <a:defRPr sz="1000">
                <a:solidFill>
                  <a:srgbClr val="002664"/>
                </a:solidFill>
                <a:latin typeface="Public Sans SemiBold" pitchFamily="2" charset="0"/>
              </a:defRPr>
            </a:lvl1pPr>
          </a:lstStyle>
          <a:p>
            <a:r>
              <a:rPr lang="en-AU"/>
              <a:t>Department of Customer Service</a:t>
            </a:r>
            <a:endParaRPr lang="en-GB"/>
          </a:p>
        </p:txBody>
      </p:sp>
    </p:spTree>
    <p:extLst>
      <p:ext uri="{BB962C8B-B14F-4D97-AF65-F5344CB8AC3E}">
        <p14:creationId xmlns:p14="http://schemas.microsoft.com/office/powerpoint/2010/main" val="213116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Side Str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13" name="Rectangle 12">
            <a:extLst>
              <a:ext uri="{FF2B5EF4-FFF2-40B4-BE49-F238E27FC236}">
                <a16:creationId xmlns:a16="http://schemas.microsoft.com/office/drawing/2014/main" id="{28C51BE7-262F-2A44-87EB-752860F532B0}"/>
              </a:ext>
            </a:extLst>
          </p:cNvPr>
          <p:cNvSpPr/>
          <p:nvPr userDrawn="1"/>
        </p:nvSpPr>
        <p:spPr>
          <a:xfrm>
            <a:off x="1" y="0"/>
            <a:ext cx="360000" cy="6858001"/>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4" name="Picture 13">
            <a:extLst>
              <a:ext uri="{FF2B5EF4-FFF2-40B4-BE49-F238E27FC236}">
                <a16:creationId xmlns:a16="http://schemas.microsoft.com/office/drawing/2014/main" id="{B6044EC7-75A1-C74B-9ED8-89E71892E8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9" r="-619"/>
          <a:stretch/>
        </p:blipFill>
        <p:spPr>
          <a:xfrm>
            <a:off x="4377" y="-13381"/>
            <a:ext cx="360000" cy="6858000"/>
          </a:xfrm>
          <a:prstGeom prst="rect">
            <a:avLst/>
          </a:prstGeom>
        </p:spPr>
      </p:pic>
      <p:sp>
        <p:nvSpPr>
          <p:cNvPr id="15" name="Rectangle 14">
            <a:extLst>
              <a:ext uri="{FF2B5EF4-FFF2-40B4-BE49-F238E27FC236}">
                <a16:creationId xmlns:a16="http://schemas.microsoft.com/office/drawing/2014/main" id="{ADD7EFD9-C42F-8144-8234-E50D23F91B62}"/>
              </a:ext>
            </a:extLst>
          </p:cNvPr>
          <p:cNvSpPr/>
          <p:nvPr userDrawn="1"/>
        </p:nvSpPr>
        <p:spPr>
          <a:xfrm>
            <a:off x="11832000" y="-1"/>
            <a:ext cx="360000" cy="6858001"/>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6" name="Picture 15">
            <a:extLst>
              <a:ext uri="{FF2B5EF4-FFF2-40B4-BE49-F238E27FC236}">
                <a16:creationId xmlns:a16="http://schemas.microsoft.com/office/drawing/2014/main" id="{565F1DFB-50FC-FD48-8C24-41D5AAFFB0E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42" r="71"/>
          <a:stretch/>
        </p:blipFill>
        <p:spPr>
          <a:xfrm>
            <a:off x="11846696" y="0"/>
            <a:ext cx="360000" cy="6858000"/>
          </a:xfrm>
          <a:prstGeom prst="rect">
            <a:avLst/>
          </a:prstGeom>
        </p:spPr>
      </p:pic>
      <p:sp>
        <p:nvSpPr>
          <p:cNvPr id="9" name="Footer Placeholder 4">
            <a:extLst>
              <a:ext uri="{FF2B5EF4-FFF2-40B4-BE49-F238E27FC236}">
                <a16:creationId xmlns:a16="http://schemas.microsoft.com/office/drawing/2014/main" id="{C40567AB-2EE2-40F9-94AC-4254B6C0AFFF}"/>
              </a:ext>
            </a:extLst>
          </p:cNvPr>
          <p:cNvSpPr>
            <a:spLocks noGrp="1"/>
          </p:cNvSpPr>
          <p:nvPr>
            <p:ph type="ftr" sz="quarter" idx="3"/>
          </p:nvPr>
        </p:nvSpPr>
        <p:spPr>
          <a:xfrm>
            <a:off x="602562" y="6498723"/>
            <a:ext cx="4114800" cy="153888"/>
          </a:xfrm>
          <a:prstGeom prst="rect">
            <a:avLst/>
          </a:prstGeom>
        </p:spPr>
        <p:txBody>
          <a:bodyPr vert="horz" lIns="0" tIns="0" rIns="0" bIns="0" rtlCol="0" anchor="b">
            <a:spAutoFit/>
          </a:bodyPr>
          <a:lstStyle>
            <a:lvl1pPr algn="l">
              <a:defRPr sz="1000">
                <a:solidFill>
                  <a:srgbClr val="002664"/>
                </a:solidFill>
                <a:latin typeface="Public Sans SemiBold" pitchFamily="2" charset="0"/>
              </a:defRPr>
            </a:lvl1pPr>
          </a:lstStyle>
          <a:p>
            <a:r>
              <a:rPr lang="en-AU"/>
              <a:t>Department of Customer Service</a:t>
            </a:r>
            <a:endParaRPr lang="en-GB"/>
          </a:p>
        </p:txBody>
      </p:sp>
    </p:spTree>
    <p:extLst>
      <p:ext uri="{BB962C8B-B14F-4D97-AF65-F5344CB8AC3E}">
        <p14:creationId xmlns:p14="http://schemas.microsoft.com/office/powerpoint/2010/main" val="3451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549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602562" y="6498723"/>
            <a:ext cx="4114800" cy="153888"/>
          </a:xfrm>
          <a:prstGeom prst="rect">
            <a:avLst/>
          </a:prstGeom>
        </p:spPr>
        <p:txBody>
          <a:bodyPr vert="horz" lIns="0" tIns="0" rIns="0" bIns="0" rtlCol="0" anchor="b">
            <a:spAutoFit/>
          </a:bodyPr>
          <a:lstStyle>
            <a:lvl1pPr algn="l">
              <a:defRPr sz="1000">
                <a:solidFill>
                  <a:srgbClr val="002664"/>
                </a:solidFill>
                <a:latin typeface="Public Sans SemiBold" pitchFamily="2" charset="0"/>
              </a:defRPr>
            </a:lvl1pPr>
          </a:lstStyle>
          <a:p>
            <a:r>
              <a:rPr lang="en-AU"/>
              <a:t>Department of Customer Service</a:t>
            </a:r>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6022262" y="6498723"/>
            <a:ext cx="147476" cy="153888"/>
          </a:xfrm>
          <a:prstGeom prst="rect">
            <a:avLst/>
          </a:prstGeom>
        </p:spPr>
        <p:txBody>
          <a:bodyPr vert="horz" wrap="none" lIns="0" tIns="0" rIns="0" bIns="0" rtlCol="0" anchor="b">
            <a:spAutoFit/>
          </a:bodyPr>
          <a:lstStyle>
            <a:lvl1pPr algn="r">
              <a:defRPr sz="1000">
                <a:solidFill>
                  <a:schemeClr val="tx1">
                    <a:tint val="75000"/>
                  </a:schemeClr>
                </a:solidFill>
                <a:latin typeface="Public Sans" pitchFamily="2" charset="0"/>
              </a:defRPr>
            </a:lvl1pPr>
          </a:lstStyle>
          <a:p>
            <a:fld id="{6445CA75-65CF-428D-AAFD-249FBBE0F4CE}" type="slidenum">
              <a:rPr lang="en-GB" smtClean="0"/>
              <a:pPr/>
              <a:t>‹#›</a:t>
            </a:fld>
            <a:endParaRPr lang="en-GB"/>
          </a:p>
        </p:txBody>
      </p:sp>
      <p:pic>
        <p:nvPicPr>
          <p:cNvPr id="7" name="Picture 6" descr="NSW Government logo">
            <a:extLst>
              <a:ext uri="{FF2B5EF4-FFF2-40B4-BE49-F238E27FC236}">
                <a16:creationId xmlns:a16="http://schemas.microsoft.com/office/drawing/2014/main" id="{7E70A92A-B597-4A30-A759-CA5FA8D3BE0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74625" y="5967086"/>
            <a:ext cx="630000" cy="685525"/>
          </a:xfrm>
          <a:prstGeom prst="rect">
            <a:avLst/>
          </a:prstGeom>
        </p:spPr>
      </p:pic>
    </p:spTree>
    <p:extLst>
      <p:ext uri="{BB962C8B-B14F-4D97-AF65-F5344CB8AC3E}">
        <p14:creationId xmlns:p14="http://schemas.microsoft.com/office/powerpoint/2010/main" val="1858433274"/>
      </p:ext>
    </p:extLst>
  </p:cSld>
  <p:clrMap bg1="lt1" tx1="dk1" bg2="lt2" tx2="dk2" accent1="accent1" accent2="accent2" accent3="accent3" accent4="accent4" accent5="accent5" accent6="accent6" hlink="hlink" folHlink="folHlink"/>
  <p:sldLayoutIdLst>
    <p:sldLayoutId id="2147483664" r:id="rId1"/>
    <p:sldLayoutId id="2147483658" r:id="rId2"/>
    <p:sldLayoutId id="2147483661" r:id="rId3"/>
    <p:sldLayoutId id="2147483660" r:id="rId4"/>
    <p:sldLayoutId id="2147483659" r:id="rId5"/>
    <p:sldLayoutId id="2147483654" r:id="rId6"/>
    <p:sldLayoutId id="2147483675" r:id="rId7"/>
    <p:sldLayoutId id="2147483677" r:id="rId8"/>
    <p:sldLayoutId id="2147483662" r:id="rId9"/>
    <p:sldLayoutId id="2147483678" r:id="rId10"/>
    <p:sldLayoutId id="2147483656"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0" kern="1200">
          <a:solidFill>
            <a:schemeClr val="accent2"/>
          </a:solidFill>
          <a:latin typeface="Public Sans Light" pitchFamily="2" charset="0"/>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0" kern="1200">
          <a:solidFill>
            <a:schemeClr val="accent1"/>
          </a:solidFill>
          <a:latin typeface="Public Sans SemiBold" pitchFamily="2" charset="0"/>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Public Sans Light" pitchFamily="2" charset="0"/>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Public Sans Light" pitchFamily="2" charset="0"/>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Public Sans Light" pitchFamily="2" charset="0"/>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Public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asbestos.nsw.gov.au/asbestos-locations" TargetMode="External"/><Relationship Id="rId3" Type="http://schemas.openxmlformats.org/officeDocument/2006/relationships/hyperlink" Target="https://www.asbestos.nsw.gov.au/safety/managing-asbestos-in-emergencies-and-disasters" TargetMode="External"/><Relationship Id="rId7" Type="http://schemas.openxmlformats.org/officeDocument/2006/relationships/hyperlink" Target="https://www.epa.nsw.gov.au/reporting-and-incidents/flood-recovery-programs" TargetMode="External"/><Relationship Id="rId12" Type="http://schemas.openxmlformats.org/officeDocument/2006/relationships/hyperlink" Target="https://www.epa.nsw.gov.au/news/news/2022/nsw-storm-and-flood-updates-2022/asbestos-in-flood-affected-areas" TargetMode="External"/><Relationship Id="rId2" Type="http://schemas.openxmlformats.org/officeDocument/2006/relationships/hyperlink" Target="https://www.nsw.gov.au/floods/recovery" TargetMode="External"/><Relationship Id="rId1" Type="http://schemas.openxmlformats.org/officeDocument/2006/relationships/slideLayout" Target="../slideLayouts/slideLayout9.xml"/><Relationship Id="rId6" Type="http://schemas.openxmlformats.org/officeDocument/2006/relationships/hyperlink" Target="https://www.nsw.gov.au/disaster-recovery/natural-disaster-declarations" TargetMode="External"/><Relationship Id="rId11" Type="http://schemas.openxmlformats.org/officeDocument/2006/relationships/hyperlink" Target="https://www.asbestos.nsw.gov.au/find-a-licensed-asbestos-removalist" TargetMode="External"/><Relationship Id="rId5" Type="http://schemas.openxmlformats.org/officeDocument/2006/relationships/hyperlink" Target="https://www.nsw.gov.au/floods/recovery/clean-up-advice#toc-cleaning-up-debris-and-waste" TargetMode="External"/><Relationship Id="rId10" Type="http://schemas.openxmlformats.org/officeDocument/2006/relationships/hyperlink" Target="https://www.asbestos.nsw.gov.au/who-to-contact" TargetMode="External"/><Relationship Id="rId4" Type="http://schemas.openxmlformats.org/officeDocument/2006/relationships/hyperlink" Target="https://www.nsw.gov.au/floods/recovery/clean-up-advice#toc-staying-safe-during-flood-clean-up" TargetMode="External"/><Relationship Id="rId9" Type="http://schemas.openxmlformats.org/officeDocument/2006/relationships/hyperlink" Target="https://www.asbestos.nsw.gov.au/who-to-contact/find-a-licensed-asbestos-assesso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dpie.nsw.gov.au/about-us/our-agencies/nsw-reconstruction-authority" TargetMode="External"/><Relationship Id="rId2" Type="http://schemas.openxmlformats.org/officeDocument/2006/relationships/hyperlink" Target="https://www.aidr.org.au/programs/resilient-australia-awards" TargetMode="External"/><Relationship Id="rId1" Type="http://schemas.openxmlformats.org/officeDocument/2006/relationships/slideLayout" Target="../slideLayouts/slideLayout9.xml"/><Relationship Id="rId4" Type="http://schemas.openxmlformats.org/officeDocument/2006/relationships/hyperlink" Target="http://www.aidr.org.au/ra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idr.org.au/raa" TargetMode="External"/><Relationship Id="rId2" Type="http://schemas.openxmlformats.org/officeDocument/2006/relationships/hyperlink" Target="https://www.dropbox.com/s/6excspg3yb9hoto/Resilient%20Australia%20Awards%202023-%20Tile%201.jpg?dl=0" TargetMode="Externa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hyperlink" Target="http://www.aidr.org.au/raa" TargetMode="External"/><Relationship Id="rId2" Type="http://schemas.openxmlformats.org/officeDocument/2006/relationships/hyperlink" Target="https://www.dropbox.com/s/a42ajnr2f4x5sbn/Resilient%20Australia%20Awards%202023-%20Tile%202.png?dl=0" TargetMode="Externa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dropbox.com/s/n6rn220ecaj9s09/Have%20you%20been%20affected_A4_Poster_Aboriginal_Design.pdf?dl=0"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raa.nsw.gov.au/disaster-assistance/natural-disaster-donated-fodder-transport-subsidy" TargetMode="External"/><Relationship Id="rId13" Type="http://schemas.openxmlformats.org/officeDocument/2006/relationships/hyperlink" Target="https://www.service.nsw.gov.au/transaction/apply-northern-rivers-medium-size-business-grant" TargetMode="External"/><Relationship Id="rId3" Type="http://schemas.openxmlformats.org/officeDocument/2006/relationships/hyperlink" Target="https://www.service.nsw.gov.au/business/business-concierge-service" TargetMode="External"/><Relationship Id="rId7" Type="http://schemas.openxmlformats.org/officeDocument/2006/relationships/hyperlink" Target="https://www.raa.nsw.gov.au/disaster-assistance/disaster-recovery-loans/non-profit-organisations" TargetMode="External"/><Relationship Id="rId12" Type="http://schemas.openxmlformats.org/officeDocument/2006/relationships/hyperlink" Target="https://www.nsw.gov.au/financial-support/businesses" TargetMode="External"/><Relationship Id="rId2" Type="http://schemas.openxmlformats.org/officeDocument/2006/relationships/hyperlink" Target="https://www.nsw.gov.au/floods/financial-support-for-businesses" TargetMode="External"/><Relationship Id="rId1" Type="http://schemas.openxmlformats.org/officeDocument/2006/relationships/slideLayout" Target="../slideLayouts/slideLayout9.xml"/><Relationship Id="rId6" Type="http://schemas.openxmlformats.org/officeDocument/2006/relationships/hyperlink" Target="https://www.raa.nsw.gov.au/disaster-assistance/disaster-recovery-loans/small-business" TargetMode="External"/><Relationship Id="rId11" Type="http://schemas.openxmlformats.org/officeDocument/2006/relationships/hyperlink" Target="https://www.nsw.gov.au/floods/financial-support/property-assessment-faqs" TargetMode="External"/><Relationship Id="rId5" Type="http://schemas.openxmlformats.org/officeDocument/2006/relationships/hyperlink" Target="https://www.nsw.gov.au/financial-support/businesses#toc-disaster-relief-loans" TargetMode="External"/><Relationship Id="rId15" Type="http://schemas.openxmlformats.org/officeDocument/2006/relationships/hyperlink" Target="https://www.service.nsw.gov.au/transaction/northern-rivers-commercial-property-return-business-support-grant" TargetMode="External"/><Relationship Id="rId10" Type="http://schemas.openxmlformats.org/officeDocument/2006/relationships/hyperlink" Target="https://www.nsw.gov.au/floods/financial-support/businesses#toc-disaster-recovery-small-business-grant" TargetMode="External"/><Relationship Id="rId4" Type="http://schemas.openxmlformats.org/officeDocument/2006/relationships/hyperlink" Target="https://disasterassistance.service.nsw.gov.au/" TargetMode="External"/><Relationship Id="rId9" Type="http://schemas.openxmlformats.org/officeDocument/2006/relationships/hyperlink" Target="https://www.raa.nsw.gov.au/disaster-assistance/declarations" TargetMode="External"/><Relationship Id="rId14" Type="http://schemas.openxmlformats.org/officeDocument/2006/relationships/hyperlink" Target="https://www.nsw.gov.au/floods/financial-support/businesses#toc-northern-rivers-commercial-property-return-to-business-support-grant"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raa.nsw.gov.au/disaster-assistance/natural-disaster-transport-subsidy" TargetMode="External"/><Relationship Id="rId13" Type="http://schemas.openxmlformats.org/officeDocument/2006/relationships/hyperlink" Target="https://www.raa.nsw.gov.au/disaster-assistance/storm-and-flood-programs/sdg-february-2022" TargetMode="External"/><Relationship Id="rId3" Type="http://schemas.openxmlformats.org/officeDocument/2006/relationships/hyperlink" Target="https://disasterassistance.service.nsw.gov.au/" TargetMode="External"/><Relationship Id="rId7" Type="http://schemas.openxmlformats.org/officeDocument/2006/relationships/hyperlink" Target="https://www.nsw.gov.au/floods/financial-support/farmers-and-primary-producers#toc-natural-disaster-transport-subsidy" TargetMode="External"/><Relationship Id="rId12" Type="http://schemas.openxmlformats.org/officeDocument/2006/relationships/hyperlink" Target="https://www.raa.nsw.gov.au/disaster-assistance/storm-and-flood-programs/critical-producer-grants" TargetMode="External"/><Relationship Id="rId2" Type="http://schemas.openxmlformats.org/officeDocument/2006/relationships/hyperlink" Target="https://www.nsw.gov.au/floods/financial-support/farmers-and-primary-producers" TargetMode="External"/><Relationship Id="rId1" Type="http://schemas.openxmlformats.org/officeDocument/2006/relationships/slideLayout" Target="../slideLayouts/slideLayout9.xml"/><Relationship Id="rId6" Type="http://schemas.openxmlformats.org/officeDocument/2006/relationships/hyperlink" Target="https://www.raa.nsw.gov.au/disaster-assistance/declarations" TargetMode="External"/><Relationship Id="rId11" Type="http://schemas.openxmlformats.org/officeDocument/2006/relationships/hyperlink" Target="https://www.nsw.gov.au/floods/financial-support/farmers-and-primary-producers#toc-special-disaster-grants" TargetMode="External"/><Relationship Id="rId5" Type="http://schemas.openxmlformats.org/officeDocument/2006/relationships/hyperlink" Target="https://www.raa.nsw.gov.au/disaster-assistance/disaster-recovery-loans/primary-producers" TargetMode="External"/><Relationship Id="rId10" Type="http://schemas.openxmlformats.org/officeDocument/2006/relationships/hyperlink" Target="https://www.raa.nsw.gov.au/disaster-assistance/storm-and-flood-programs" TargetMode="External"/><Relationship Id="rId4" Type="http://schemas.openxmlformats.org/officeDocument/2006/relationships/hyperlink" Target="https://www.nsw.gov.au/grants-and-funding" TargetMode="External"/><Relationship Id="rId9" Type="http://schemas.openxmlformats.org/officeDocument/2006/relationships/hyperlink" Target="https://www.nsw.gov.au/floods/financial-support/farmers-and-primary-producers#toc-rural-landholders-grants" TargetMode="External"/><Relationship Id="rId14" Type="http://schemas.openxmlformats.org/officeDocument/2006/relationships/hyperlink" Target="https://www.nsw.gov.au/floods/financial-support/property-assessment-faq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service.nsw.gov.au/transaction/apply-flood-recovery-rental-support-payment" TargetMode="External"/><Relationship Id="rId13" Type="http://schemas.openxmlformats.org/officeDocument/2006/relationships/hyperlink" Target="https://www.nsw.gov.au/recovery/if-your-home-lost-or-damaged#toc-emergency-or-temporary-accommodation-after-a-flood" TargetMode="External"/><Relationship Id="rId18" Type="http://schemas.openxmlformats.org/officeDocument/2006/relationships/hyperlink" Target="https://www.iptaas.health.nsw.gov.au/" TargetMode="External"/><Relationship Id="rId3" Type="http://schemas.openxmlformats.org/officeDocument/2006/relationships/hyperlink" Target="https://www.nsw.gov.au/floods/financial-support/people" TargetMode="External"/><Relationship Id="rId7" Type="http://schemas.openxmlformats.org/officeDocument/2006/relationships/hyperlink" Target="https://disasterassistance.service.nsw.gov.au/" TargetMode="External"/><Relationship Id="rId12" Type="http://schemas.openxmlformats.org/officeDocument/2006/relationships/hyperlink" Target="https://www.service.nsw.gov.au/transaction/apply-disaster-relief-grant#eligibility" TargetMode="External"/><Relationship Id="rId17" Type="http://schemas.openxmlformats.org/officeDocument/2006/relationships/hyperlink" Target="https://www.nsw.gov.au/floods/financial-support/property-assessment-faqs" TargetMode="External"/><Relationship Id="rId2" Type="http://schemas.openxmlformats.org/officeDocument/2006/relationships/notesSlide" Target="../notesSlides/notesSlide1.xml"/><Relationship Id="rId16" Type="http://schemas.openxmlformats.org/officeDocument/2006/relationships/hyperlink" Target="https://www.nsw.gov.au/regional-nsw/northern-rivers-reconstruction-corporation/resilient-homes-fund/resilient-land-program" TargetMode="External"/><Relationship Id="rId1" Type="http://schemas.openxmlformats.org/officeDocument/2006/relationships/slideLayout" Target="../slideLayouts/slideLayout9.xml"/><Relationship Id="rId6" Type="http://schemas.openxmlformats.org/officeDocument/2006/relationships/hyperlink" Target="https://www.nsw.gov.au/grants-and-funding" TargetMode="External"/><Relationship Id="rId11" Type="http://schemas.openxmlformats.org/officeDocument/2006/relationships/hyperlink" Target="https://www.service.nsw.gov.au/transaction/apply-flood-recovery-disaster-relief-grant" TargetMode="External"/><Relationship Id="rId5" Type="http://schemas.openxmlformats.org/officeDocument/2006/relationships/hyperlink" Target="https://www.nsw.gov.au/floods/financial-support" TargetMode="External"/><Relationship Id="rId15" Type="http://schemas.openxmlformats.org/officeDocument/2006/relationships/hyperlink" Target="https://www.nsw.gov.au/floods/recovery/temporary-housing-programs" TargetMode="External"/><Relationship Id="rId10" Type="http://schemas.openxmlformats.org/officeDocument/2006/relationships/hyperlink" Target="https://www.service.nsw.gov.au/transaction/apply-for-the-flood-recovery-back-home-grant" TargetMode="External"/><Relationship Id="rId4" Type="http://schemas.openxmlformats.org/officeDocument/2006/relationships/hyperlink" Target="https://www.nsw.gov.au/disaster-recovery/natural-disaster-declarations" TargetMode="External"/><Relationship Id="rId9" Type="http://schemas.openxmlformats.org/officeDocument/2006/relationships/hyperlink" Target="https://www.service.nsw.gov.au/transaction/apply-flood-recovery-back-home-grant" TargetMode="External"/><Relationship Id="rId14" Type="http://schemas.openxmlformats.org/officeDocument/2006/relationships/hyperlink" Target="https://www.nsw.gov.au/floods/local-information/flood-recovery-ma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ervice.nsw.gov.au/floods/financial-assistance" TargetMode="External"/><Relationship Id="rId7"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9.xml"/><Relationship Id="rId6" Type="http://schemas.openxmlformats.org/officeDocument/2006/relationships/hyperlink" Target="https://disasterassistance.service.nsw.gov.au/" TargetMode="External"/><Relationship Id="rId5" Type="http://schemas.openxmlformats.org/officeDocument/2006/relationships/hyperlink" Target="https://www.dropbox.com/s/zle1da8zausonmp/Grants%20Reminder%20Assistance%20Finder%20social%20tile%20Aboriginal.jpg?dl=0" TargetMode="External"/><Relationship Id="rId4" Type="http://schemas.openxmlformats.org/officeDocument/2006/relationships/hyperlink" Target="https://www.dropbox.com/s/bzgrhsgl6ozmhnd/Grants%20Reminder%20Apply%20Now%20social%20tile%20for%20Aboriginal.jpg?dl=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opbox.com/s/la1n5exwcweabar/Aboriginal_affected%20by%20storms%20A3%20poster.pdf?dl=0" TargetMode="External"/><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hyperlink" Target="https://www.dropbox.com/s/ymcodwdoi2zqvco/Aboriginal_A4%20affected%20by%20storms%20flyer.pdf?dl=0" TargetMode="Externa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nsw.gov.au/mentalhealth/services/Pages/support-contact-list.aspx" TargetMode="External"/><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hyperlink" Target="https://www.dropbox.com/s/czhj7kwjakhvt6y/Have%20you%20been%20impacted%20by%20flooding_social%20tile.png?dl=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dropbox.com/s/3plk9jb7dzdq0z2/Coming%20to%20terms%20with%20natural%20disaster%20Option%202_social%20tile.png?dl=0" TargetMode="External"/><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hyperlink" Target="https://www.dropbox.com/s/qf7ash1hi9vuya6/Coming%20to%20terms%20with%20natural%20disaster_social%20tile%20Option%201.png?dl=0" TargetMode="External"/><Relationship Id="rId4" Type="http://schemas.openxmlformats.org/officeDocument/2006/relationships/hyperlink" Target="https://www.health.nsw.gov.au/mentalhealthhel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health.nsw.gov.au/keepmozziesaway" TargetMode="External"/><Relationship Id="rId7" Type="http://schemas.openxmlformats.org/officeDocument/2006/relationships/hyperlink" Target="https://www.health.nsw.gov.au/infectious/jev/pages/vaccination.aspx" TargetMode="External"/><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hyperlink" Target="https://www.health.nsw.gov.au/Infectious/mosquito-borne/PublishingImages/flood-je.png" TargetMode="External"/><Relationship Id="rId5" Type="http://schemas.openxmlformats.org/officeDocument/2006/relationships/image" Target="../media/image42.png"/><Relationship Id="rId4" Type="http://schemas.openxmlformats.org/officeDocument/2006/relationships/hyperlink" Target="https://www.health.nsw.gov.au/Infectious/mosquito-borne/PublishingImages/mosquito-flood.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hyperlink" Target="https://www.health.nsw.gov.au/Infectious/mosquito-borne/Pages/resources-aboriginal.aspx" TargetMode="External"/><Relationship Id="rId2" Type="http://schemas.openxmlformats.org/officeDocument/2006/relationships/image" Target="../media/image43.jpeg"/><Relationship Id="rId1" Type="http://schemas.openxmlformats.org/officeDocument/2006/relationships/slideLayout" Target="../slideLayouts/slideLayout9.xml"/><Relationship Id="rId6" Type="http://schemas.openxmlformats.org/officeDocument/2006/relationships/hyperlink" Target="https://www.health.nsw.gov.au/Infectious/mosquito-borne/PublishingImages/aboriginal-outdoors-cover-up.jpg" TargetMode="External"/><Relationship Id="rId5" Type="http://schemas.openxmlformats.org/officeDocument/2006/relationships/hyperlink" Target="https://www.health.nsw.gov.au/keepmozziesaway" TargetMode="External"/><Relationship Id="rId4" Type="http://schemas.openxmlformats.org/officeDocument/2006/relationships/hyperlink" Target="https://www.health.nsw.gov.au/Infectious/mosquito-borne/PublishingImages/aboriginal-outdoors-picnic.j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hyperlink" Target="https://education.nsw.gov.au/public-schools/school-safety#NSW0" TargetMode="External"/><Relationship Id="rId13" Type="http://schemas.openxmlformats.org/officeDocument/2006/relationships/hyperlink" Target="https://www.13yarn.org.au/" TargetMode="External"/><Relationship Id="rId18" Type="http://schemas.openxmlformats.org/officeDocument/2006/relationships/image" Target="../media/image16.png"/><Relationship Id="rId26" Type="http://schemas.openxmlformats.org/officeDocument/2006/relationships/hyperlink" Target="https://www.service.nsw.gov.au/floods/recovery-centres" TargetMode="External"/><Relationship Id="rId3" Type="http://schemas.openxmlformats.org/officeDocument/2006/relationships/slide" Target="slide8.xml"/><Relationship Id="rId21" Type="http://schemas.openxmlformats.org/officeDocument/2006/relationships/image" Target="../media/image19.svg"/><Relationship Id="rId7" Type="http://schemas.openxmlformats.org/officeDocument/2006/relationships/hyperlink" Target="https://www.health.nsw.gov.au/mentalhealth/services/Pages/support-contact-list.aspx#Aboriginal" TargetMode="External"/><Relationship Id="rId12" Type="http://schemas.openxmlformats.org/officeDocument/2006/relationships/hyperlink" Target="https://www.nsw.gov.au/disaster-recovery/natural-disaster-declarations" TargetMode="External"/><Relationship Id="rId17" Type="http://schemas.openxmlformats.org/officeDocument/2006/relationships/image" Target="../media/image15.svg"/><Relationship Id="rId25" Type="http://schemas.openxmlformats.org/officeDocument/2006/relationships/image" Target="../media/image23.svg"/><Relationship Id="rId2" Type="http://schemas.openxmlformats.org/officeDocument/2006/relationships/slide" Target="slide4.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www.nsw.gov.au/floods" TargetMode="External"/><Relationship Id="rId11" Type="http://schemas.openxmlformats.org/officeDocument/2006/relationships/hyperlink" Target="https://www.ses.nsw.gov.au/" TargetMode="External"/><Relationship Id="rId24" Type="http://schemas.openxmlformats.org/officeDocument/2006/relationships/image" Target="../media/image22.png"/><Relationship Id="rId32" Type="http://schemas.openxmlformats.org/officeDocument/2006/relationships/image" Target="../media/image29.svg"/><Relationship Id="rId5" Type="http://schemas.openxmlformats.org/officeDocument/2006/relationships/slide" Target="slide21.xml"/><Relationship Id="rId15" Type="http://schemas.openxmlformats.org/officeDocument/2006/relationships/image" Target="../media/image13.svg"/><Relationship Id="rId23" Type="http://schemas.openxmlformats.org/officeDocument/2006/relationships/image" Target="../media/image21.svg"/><Relationship Id="rId28" Type="http://schemas.openxmlformats.org/officeDocument/2006/relationships/image" Target="../media/image25.svg"/><Relationship Id="rId10" Type="http://schemas.openxmlformats.org/officeDocument/2006/relationships/hyperlink" Target="https://www.health.nsw.gov.au/emergency_preparedness/weather/pages/storms-and-floods.aspx" TargetMode="External"/><Relationship Id="rId19" Type="http://schemas.openxmlformats.org/officeDocument/2006/relationships/image" Target="../media/image17.svg"/><Relationship Id="rId31" Type="http://schemas.openxmlformats.org/officeDocument/2006/relationships/image" Target="../media/image28.png"/><Relationship Id="rId4" Type="http://schemas.openxmlformats.org/officeDocument/2006/relationships/slide" Target="slide15.xml"/><Relationship Id="rId9" Type="http://schemas.openxmlformats.org/officeDocument/2006/relationships/hyperlink" Target="https://www.nsw.gov.au/floods/financial-support" TargetMode="External"/><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4.png"/><Relationship Id="rId30" Type="http://schemas.openxmlformats.org/officeDocument/2006/relationships/image" Target="../media/image2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ses.nsw.gov.au/floodsafe/prepare-your-home/emergency-kit/" TargetMode="External"/><Relationship Id="rId13" Type="http://schemas.openxmlformats.org/officeDocument/2006/relationships/hyperlink" Target="https://www.ses.nsw.gov.au/about-us/our-warnings/" TargetMode="External"/><Relationship Id="rId3" Type="http://schemas.openxmlformats.org/officeDocument/2006/relationships/hyperlink" Target="https://www.lls.nsw.gov.au/floods/flood-preparation/farm-flood-readiness-kit" TargetMode="External"/><Relationship Id="rId7" Type="http://schemas.openxmlformats.org/officeDocument/2006/relationships/hyperlink" Target="https://www.sesemergencyplan.com.au/" TargetMode="External"/><Relationship Id="rId12" Type="http://schemas.openxmlformats.org/officeDocument/2006/relationships/hyperlink" Target="https://www.ses.nsw.gov.au/floodsafe/prepare-your-home/after-flooding/" TargetMode="External"/><Relationship Id="rId17" Type="http://schemas.openxmlformats.org/officeDocument/2006/relationships/hyperlink" Target="https://www.olg.nsw.gov.au/public/find-my-council/" TargetMode="External"/><Relationship Id="rId2" Type="http://schemas.openxmlformats.org/officeDocument/2006/relationships/hyperlink" Target="https://www.nsw.gov.au/floods/preparing" TargetMode="External"/><Relationship Id="rId16" Type="http://schemas.openxmlformats.org/officeDocument/2006/relationships/hyperlink" Target="https://www.nsw.gov.au/driving-boating-and-transport/journey-planning/holiday-driving/holiday-and-journey-planning#toc-plan-your-journey" TargetMode="External"/><Relationship Id="rId1" Type="http://schemas.openxmlformats.org/officeDocument/2006/relationships/slideLayout" Target="../slideLayouts/slideLayout9.xml"/><Relationship Id="rId6" Type="http://schemas.openxmlformats.org/officeDocument/2006/relationships/hyperlink" Target="https://www.smallbusiness.nsw.gov.au/get-help/featured/get-ready-disasters" TargetMode="External"/><Relationship Id="rId11" Type="http://schemas.openxmlformats.org/officeDocument/2006/relationships/hyperlink" Target="https://www.ses.nsw.gov.au/floodsafe/prepare-your-home/during-a-flood/" TargetMode="External"/><Relationship Id="rId5" Type="http://schemas.openxmlformats.org/officeDocument/2006/relationships/hyperlink" Target="https://www.ses.nsw.gov.au/get-ready-animals/get-ready-animals-splash-page/get-ready-animals" TargetMode="External"/><Relationship Id="rId15" Type="http://schemas.openxmlformats.org/officeDocument/2006/relationships/hyperlink" Target="https://www.livetraffic.com/" TargetMode="External"/><Relationship Id="rId10" Type="http://schemas.openxmlformats.org/officeDocument/2006/relationships/hyperlink" Target="https://www.ses.nsw.gov.au/floodsafe/prepare-your-home/before-a-flood/" TargetMode="External"/><Relationship Id="rId4" Type="http://schemas.openxmlformats.org/officeDocument/2006/relationships/hyperlink" Target="https://www.lls.nsw.gov.au/floods/flood-preparation" TargetMode="External"/><Relationship Id="rId9" Type="http://schemas.openxmlformats.org/officeDocument/2006/relationships/hyperlink" Target="https://www.ses.nsw.gov.au/warnings" TargetMode="External"/><Relationship Id="rId14" Type="http://schemas.openxmlformats.org/officeDocument/2006/relationships/hyperlink" Target="http://www.nsw.gov.au/emergency/hazards-near-me-ap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ropbox.com/s/clin5fbz06jcxaq/Preparing%20for%20floods%20Aboriginal%20communities%20flyer.pdf?dl=0" TargetMode="External"/><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ses.nsw.gov.au/" TargetMode="External"/><Relationship Id="rId2" Type="http://schemas.openxmlformats.org/officeDocument/2006/relationships/hyperlink" Target="https://www.dropbox.com/s/n5stjawv2xnceue/Have%20a%20plan_social%20tile.jpg?dl=0" TargetMode="Externa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lls.nsw.gov.au/floods/flood-recovery-resources" TargetMode="External"/><Relationship Id="rId3" Type="http://schemas.openxmlformats.org/officeDocument/2006/relationships/hyperlink" Target="https://www.nsw.gov.au/floods/health-and-wellbeing/mental-health-support" TargetMode="External"/><Relationship Id="rId7" Type="http://schemas.openxmlformats.org/officeDocument/2006/relationships/hyperlink" Target="https://www.service.nsw.gov.au/floods/recovery-centres" TargetMode="External"/><Relationship Id="rId2" Type="http://schemas.openxmlformats.org/officeDocument/2006/relationships/hyperlink" Target="https://www.nsw.gov.au/floods/recovery" TargetMode="External"/><Relationship Id="rId1" Type="http://schemas.openxmlformats.org/officeDocument/2006/relationships/slideLayout" Target="../slideLayouts/slideLayout9.xml"/><Relationship Id="rId6" Type="http://schemas.openxmlformats.org/officeDocument/2006/relationships/hyperlink" Target="https://www.nsw.gov.au/floods/financial-support/property-assessment-faqs" TargetMode="External"/><Relationship Id="rId5" Type="http://schemas.openxmlformats.org/officeDocument/2006/relationships/hyperlink" Target="https://www.nsw.gov.au/floods/recovery/rebuilding-or-repairing" TargetMode="External"/><Relationship Id="rId10" Type="http://schemas.openxmlformats.org/officeDocument/2006/relationships/hyperlink" Target="https://www.givit.org.au/donate-funds?appealId=225" TargetMode="External"/><Relationship Id="rId4" Type="http://schemas.openxmlformats.org/officeDocument/2006/relationships/hyperlink" Target="https://www.nsw.gov.au/floods/rebuilding-or-repairing" TargetMode="External"/><Relationship Id="rId9" Type="http://schemas.openxmlformats.org/officeDocument/2006/relationships/hyperlink" Target="https://www.nsw.gov.au/floods/recovery/immediately-af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06BF-C347-44B5-8C0F-3E986627E71D}"/>
              </a:ext>
            </a:extLst>
          </p:cNvPr>
          <p:cNvSpPr>
            <a:spLocks noGrp="1"/>
          </p:cNvSpPr>
          <p:nvPr>
            <p:ph type="title"/>
          </p:nvPr>
        </p:nvSpPr>
        <p:spPr>
          <a:xfrm>
            <a:off x="593768" y="2175104"/>
            <a:ext cx="5552921" cy="1196610"/>
          </a:xfrm>
        </p:spPr>
        <p:txBody>
          <a:bodyPr/>
          <a:lstStyle/>
          <a:p>
            <a:r>
              <a:rPr lang="en-AU">
                <a:latin typeface="Public Sans" pitchFamily="2" charset="0"/>
              </a:rPr>
              <a:t>Flood recovery and support</a:t>
            </a:r>
          </a:p>
        </p:txBody>
      </p:sp>
      <p:sp>
        <p:nvSpPr>
          <p:cNvPr id="3" name="Text Placeholder 2">
            <a:extLst>
              <a:ext uri="{FF2B5EF4-FFF2-40B4-BE49-F238E27FC236}">
                <a16:creationId xmlns:a16="http://schemas.microsoft.com/office/drawing/2014/main" id="{DDFC32D6-AA93-41B9-90ED-983CD6ED7BDE}"/>
              </a:ext>
            </a:extLst>
          </p:cNvPr>
          <p:cNvSpPr>
            <a:spLocks noGrp="1"/>
          </p:cNvSpPr>
          <p:nvPr>
            <p:ph type="body" sz="quarter" idx="11"/>
          </p:nvPr>
        </p:nvSpPr>
        <p:spPr>
          <a:xfrm>
            <a:off x="593768" y="3599135"/>
            <a:ext cx="5552920" cy="553998"/>
          </a:xfrm>
        </p:spPr>
        <p:txBody>
          <a:bodyPr/>
          <a:lstStyle/>
          <a:p>
            <a:r>
              <a:rPr lang="en-AU"/>
              <a:t>Communication toolkit for Aboriginal communities</a:t>
            </a:r>
          </a:p>
        </p:txBody>
      </p:sp>
      <p:sp>
        <p:nvSpPr>
          <p:cNvPr id="4" name="Text Placeholder 2">
            <a:extLst>
              <a:ext uri="{FF2B5EF4-FFF2-40B4-BE49-F238E27FC236}">
                <a16:creationId xmlns:a16="http://schemas.microsoft.com/office/drawing/2014/main" id="{9BDF5BDF-95AA-C746-6F8F-916D977CF873}"/>
              </a:ext>
            </a:extLst>
          </p:cNvPr>
          <p:cNvSpPr txBox="1">
            <a:spLocks/>
          </p:cNvSpPr>
          <p:nvPr/>
        </p:nvSpPr>
        <p:spPr>
          <a:xfrm>
            <a:off x="593768" y="4380554"/>
            <a:ext cx="5552920" cy="276999"/>
          </a:xfrm>
          <a:prstGeom prst="rect">
            <a:avLst/>
          </a:prstGeom>
        </p:spPr>
        <p:txBody>
          <a:bodyPr vert="horz" lIns="0" tIns="0" rIns="0" bIns="0" rtlCol="0">
            <a:sp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000" b="0" kern="1200">
                <a:solidFill>
                  <a:schemeClr val="bg1"/>
                </a:solidFill>
                <a:latin typeface="Public Sans SemiBold" pitchFamily="2" charset="0"/>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bg1"/>
                </a:solidFill>
                <a:latin typeface="Public Sans Light" pitchFamily="2" charset="0"/>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Public Sans Light" pitchFamily="2" charset="0"/>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Public Sans Light" pitchFamily="2" charset="0"/>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Public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atin typeface="Public Sans Medium" pitchFamily="2" charset="0"/>
              </a:rPr>
              <a:t>June 2023</a:t>
            </a:r>
          </a:p>
        </p:txBody>
      </p:sp>
    </p:spTree>
    <p:extLst>
      <p:ext uri="{BB962C8B-B14F-4D97-AF65-F5344CB8AC3E}">
        <p14:creationId xmlns:p14="http://schemas.microsoft.com/office/powerpoint/2010/main" val="2491078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GB" sz="2800">
                <a:latin typeface="Public Sans" pitchFamily="2" charset="0"/>
              </a:rPr>
              <a:t>Newsletter/web copy: flood clean-up advice</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51922" y="6498723"/>
            <a:ext cx="147476" cy="153888"/>
          </a:xfrm>
        </p:spPr>
        <p:txBody>
          <a:bodyPr/>
          <a:lstStyle/>
          <a:p>
            <a:fld id="{6445CA75-65CF-428D-AAFD-249FBBE0F4CE}" type="slidenum">
              <a:rPr lang="en-GB" smtClean="0"/>
              <a:pPr/>
              <a:t>10</a:t>
            </a:fld>
            <a:endParaRPr lang="en-GB"/>
          </a:p>
        </p:txBody>
      </p:sp>
      <p:sp>
        <p:nvSpPr>
          <p:cNvPr id="4" name="Text Placeholder 3">
            <a:extLst>
              <a:ext uri="{FF2B5EF4-FFF2-40B4-BE49-F238E27FC236}">
                <a16:creationId xmlns:a16="http://schemas.microsoft.com/office/drawing/2014/main" id="{711AF75A-8E04-4E97-B73B-3282ADCD1B48}"/>
              </a:ext>
            </a:extLst>
          </p:cNvPr>
          <p:cNvSpPr>
            <a:spLocks noGrp="1"/>
          </p:cNvSpPr>
          <p:nvPr>
            <p:ph type="body" sz="quarter" idx="4294967295"/>
          </p:nvPr>
        </p:nvSpPr>
        <p:spPr>
          <a:xfrm>
            <a:off x="602562" y="1854200"/>
            <a:ext cx="10138463" cy="3632200"/>
          </a:xfrm>
        </p:spPr>
        <p:txBody>
          <a:bodyPr/>
          <a:lstStyle/>
          <a:p>
            <a:pPr marL="0" marR="0" lvl="0" indent="0" algn="l" defTabSz="914377" rtl="0" eaLnBrk="1" fontAlgn="auto" latinLnBrk="0" hangingPunct="1">
              <a:lnSpc>
                <a:spcPct val="90000"/>
              </a:lnSpc>
              <a:spcBef>
                <a:spcPts val="300"/>
              </a:spcBef>
              <a:spcAft>
                <a:spcPts val="600"/>
              </a:spcAft>
              <a:buClrTx/>
              <a:buSzTx/>
              <a:buFont typeface="Arial" panose="020B0604020202020204" pitchFamily="34" charset="0"/>
              <a:buNone/>
              <a:tabLst/>
              <a:defRPr/>
            </a:pPr>
            <a:r>
              <a:rPr kumimoji="0" lang="en-AU" sz="1200" b="0" i="0" u="none" strike="noStrike" kern="1200" cap="none" spc="0" normalizeH="0" baseline="0" noProof="0" dirty="0">
                <a:ln>
                  <a:noFill/>
                </a:ln>
                <a:solidFill>
                  <a:schemeClr val="tx1"/>
                </a:solidFill>
                <a:effectLst/>
                <a:uLnTx/>
                <a:uFillTx/>
                <a:latin typeface="Public Sans"/>
              </a:rPr>
              <a:t>As our communities recover from the impacts of extreme weather and floods, it's important to know what support and information is available. </a:t>
            </a:r>
            <a:br>
              <a:rPr kumimoji="0" lang="en-AU" sz="1200" b="0" i="0" u="none" strike="noStrike" kern="1200" cap="none" spc="0" normalizeH="0" baseline="0" noProof="0" dirty="0">
                <a:ln>
                  <a:noFill/>
                </a:ln>
                <a:solidFill>
                  <a:schemeClr val="tx1"/>
                </a:solidFill>
                <a:effectLst/>
                <a:uLnTx/>
                <a:uFillTx/>
                <a:latin typeface="Public Sans"/>
              </a:rPr>
            </a:br>
            <a:r>
              <a:rPr kumimoji="0" lang="en-AU" sz="1200" b="0" i="0" u="none" strike="noStrike" kern="1200" cap="none" spc="0" normalizeH="0" baseline="0" noProof="0" dirty="0">
                <a:ln>
                  <a:noFill/>
                </a:ln>
                <a:solidFill>
                  <a:schemeClr val="tx1"/>
                </a:solidFill>
                <a:effectLst/>
                <a:uLnTx/>
                <a:uFillTx/>
                <a:latin typeface="Public Sans"/>
              </a:rPr>
              <a:t>To find flood recovery and clean-up advice, including accommodation and financial support, visit </a:t>
            </a:r>
            <a:r>
              <a:rPr kumimoji="0" lang="en-AU" sz="1200" b="0" i="0" u="none" strike="noStrike" kern="1200" cap="none" spc="0" normalizeH="0" baseline="0" noProof="0" dirty="0">
                <a:ln>
                  <a:noFill/>
                </a:ln>
                <a:solidFill>
                  <a:schemeClr val="tx1"/>
                </a:solidFill>
                <a:effectLst/>
                <a:uLnTx/>
                <a:uFillTx/>
                <a:latin typeface="Public Sans"/>
                <a:hlinkClick r:id="rId2">
                  <a:extLst>
                    <a:ext uri="{A12FA001-AC4F-418D-AE19-62706E023703}">
                      <ahyp:hlinkClr xmlns:ahyp="http://schemas.microsoft.com/office/drawing/2018/hyperlinkcolor" val="tx"/>
                    </a:ext>
                  </a:extLst>
                </a:hlinkClick>
              </a:rPr>
              <a:t>nsw.gov.au</a:t>
            </a:r>
            <a:r>
              <a:rPr kumimoji="0" lang="en-AU" sz="1200" b="0" i="0" u="none" strike="noStrike" kern="1200" cap="none" spc="0" normalizeH="0" baseline="0" noProof="0" dirty="0">
                <a:ln>
                  <a:noFill/>
                </a:ln>
                <a:solidFill>
                  <a:schemeClr val="tx1"/>
                </a:solidFill>
                <a:effectLst/>
                <a:uLnTx/>
                <a:uFillTx/>
                <a:latin typeface="Public Sans"/>
              </a:rPr>
              <a:t>.</a:t>
            </a:r>
            <a:endParaRPr kumimoji="0" lang="en-AU" sz="1200" b="1" i="0" u="none" strike="noStrike" kern="1200" cap="none" spc="0" normalizeH="0" baseline="0" noProof="0" dirty="0">
              <a:ln>
                <a:noFill/>
              </a:ln>
              <a:solidFill>
                <a:schemeClr val="tx1"/>
              </a:solidFill>
              <a:effectLst/>
              <a:uLnTx/>
              <a:uFillTx/>
              <a:latin typeface="Public Sans"/>
              <a:ea typeface="+mn-lt"/>
              <a:cs typeface="+mn-lt"/>
              <a:hlinkClick r:id="rId3">
                <a:extLst>
                  <a:ext uri="{A12FA001-AC4F-418D-AE19-62706E023703}">
                    <ahyp:hlinkClr xmlns:ahyp="http://schemas.microsoft.com/office/drawing/2018/hyperlinkcolor" val="tx"/>
                  </a:ext>
                </a:extLst>
              </a:hlinkClick>
            </a:endParaRPr>
          </a:p>
          <a:p>
            <a:pPr marL="171450" marR="0" lvl="0" indent="-171450" algn="l" defTabSz="914377"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a:ea typeface="+mn-lt"/>
                <a:cs typeface="+mn-lt"/>
                <a:hlinkClick r:id="rId4">
                  <a:extLst>
                    <a:ext uri="{A12FA001-AC4F-418D-AE19-62706E023703}">
                      <ahyp:hlinkClr xmlns:ahyp="http://schemas.microsoft.com/office/drawing/2018/hyperlinkcolor" val="tx"/>
                    </a:ext>
                  </a:extLst>
                </a:hlinkClick>
              </a:rPr>
              <a:t>Staying safe during flood clean-up</a:t>
            </a:r>
            <a:r>
              <a:rPr kumimoji="0" lang="en-AU" sz="1200" b="1" i="0" u="none" strike="noStrike" kern="1200" cap="none" spc="0" normalizeH="0" baseline="0" noProof="0" dirty="0">
                <a:ln>
                  <a:noFill/>
                </a:ln>
                <a:solidFill>
                  <a:schemeClr val="tx1"/>
                </a:solidFill>
                <a:effectLst/>
                <a:uLnTx/>
                <a:uFillTx/>
                <a:latin typeface="Public Sans"/>
                <a:ea typeface="+mn-lt"/>
                <a:cs typeface="+mn-lt"/>
              </a:rPr>
              <a:t>: </a:t>
            </a:r>
            <a:r>
              <a:rPr kumimoji="0" lang="en-AU" sz="1200" b="0" i="0" u="none" strike="noStrike" kern="1200" cap="none" spc="0" normalizeH="0" baseline="0" noProof="0" dirty="0">
                <a:ln>
                  <a:noFill/>
                </a:ln>
                <a:solidFill>
                  <a:schemeClr val="tx1"/>
                </a:solidFill>
                <a:effectLst/>
                <a:uLnTx/>
                <a:uFillTx/>
                <a:latin typeface="Public Sans"/>
                <a:ea typeface="+mn-lt"/>
                <a:cs typeface="+mn-lt"/>
              </a:rPr>
              <a:t>Floodwater</a:t>
            </a:r>
            <a:r>
              <a:rPr kumimoji="0" lang="en-AU" sz="1200" b="0" i="0" u="none" strike="noStrike" kern="1200" cap="none" spc="0" normalizeH="0" baseline="0" noProof="0" dirty="0">
                <a:ln>
                  <a:noFill/>
                </a:ln>
                <a:solidFill>
                  <a:schemeClr val="tx1"/>
                </a:solidFill>
                <a:effectLst/>
                <a:uLnTx/>
                <a:uFillTx/>
                <a:latin typeface="Public Sans"/>
              </a:rPr>
              <a:t> and mud can contain garbage, chemicals, debris, sewage and other hazardous contaminants, such as disease-causing bacteria, fungi and viruses. Flooding can also lead to an increase in spiders and snakes. If you are bitten, stay calm and call Triple Zero (000).</a:t>
            </a:r>
            <a:endParaRPr kumimoji="0" lang="en-AU" sz="1200" b="0" i="0" u="none" strike="noStrike" kern="1200" cap="none" spc="0" normalizeH="0" baseline="0" noProof="0" dirty="0">
              <a:ln>
                <a:noFill/>
              </a:ln>
              <a:solidFill>
                <a:schemeClr val="tx1"/>
              </a:solidFill>
              <a:effectLst/>
              <a:uLnTx/>
              <a:uFillTx/>
              <a:latin typeface="Public Sans"/>
              <a:ea typeface="+mn-lt"/>
              <a:cs typeface="+mn-lt"/>
            </a:endParaRPr>
          </a:p>
          <a:p>
            <a:pPr marL="171450" marR="0" lvl="0" indent="-171450" algn="l" defTabSz="914377"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a:ea typeface="+mn-lt"/>
                <a:cs typeface="+mn-lt"/>
                <a:hlinkClick r:id="rId5">
                  <a:extLst>
                    <a:ext uri="{A12FA001-AC4F-418D-AE19-62706E023703}">
                      <ahyp:hlinkClr xmlns:ahyp="http://schemas.microsoft.com/office/drawing/2018/hyperlinkcolor" val="tx"/>
                    </a:ext>
                  </a:extLst>
                </a:hlinkClick>
              </a:rPr>
              <a:t>Cleaning up debris and waste</a:t>
            </a:r>
            <a:r>
              <a:rPr kumimoji="0" lang="en-AU" sz="1200" b="1" i="0" u="none" strike="noStrike" kern="1200" cap="none" spc="0" normalizeH="0" baseline="0" noProof="0" dirty="0">
                <a:ln>
                  <a:noFill/>
                </a:ln>
                <a:solidFill>
                  <a:schemeClr val="tx1"/>
                </a:solidFill>
                <a:effectLst/>
                <a:uLnTx/>
                <a:uFillTx/>
                <a:latin typeface="Public Sans"/>
                <a:ea typeface="+mn-lt"/>
                <a:cs typeface="+mn-lt"/>
              </a:rPr>
              <a:t>:</a:t>
            </a:r>
            <a:r>
              <a:rPr kumimoji="0" lang="en-AU" sz="1200" b="0" i="0" u="none" strike="noStrike" kern="1200" cap="none" spc="0" normalizeH="0" baseline="0" noProof="0" dirty="0">
                <a:ln>
                  <a:noFill/>
                </a:ln>
                <a:solidFill>
                  <a:schemeClr val="tx1"/>
                </a:solidFill>
                <a:effectLst/>
                <a:uLnTx/>
                <a:uFillTx/>
                <a:latin typeface="Public Sans"/>
                <a:ea typeface="+mn-lt"/>
                <a:cs typeface="+mn-lt"/>
              </a:rPr>
              <a:t> Local councils can help direct residents to dispose of flood-damaged rubbish and other waste. The waste levy can be waived for waste arising as a result of storms and floods subject to a </a:t>
            </a:r>
            <a:r>
              <a:rPr kumimoji="0" lang="en-AU" sz="1200" b="0" i="0" u="none" strike="noStrike" kern="1200" cap="none" spc="0" normalizeH="0" baseline="0" noProof="0" dirty="0">
                <a:ln>
                  <a:noFill/>
                </a:ln>
                <a:solidFill>
                  <a:schemeClr val="tx1"/>
                </a:solidFill>
                <a:effectLst/>
                <a:uLnTx/>
                <a:uFillTx/>
                <a:latin typeface="Public Sans"/>
                <a:ea typeface="+mn-lt"/>
                <a:cs typeface="+mn-lt"/>
                <a:hlinkClick r:id="rId6">
                  <a:extLst>
                    <a:ext uri="{A12FA001-AC4F-418D-AE19-62706E023703}">
                      <ahyp:hlinkClr xmlns:ahyp="http://schemas.microsoft.com/office/drawing/2018/hyperlinkcolor" val="tx"/>
                    </a:ext>
                  </a:extLst>
                </a:hlinkClick>
              </a:rPr>
              <a:t>natural disaster declaration</a:t>
            </a:r>
            <a:r>
              <a:rPr kumimoji="0" lang="en-AU" sz="1200" b="0" i="0" u="none" strike="noStrike" kern="1200" cap="none" spc="0" normalizeH="0" baseline="0" noProof="0" dirty="0">
                <a:ln>
                  <a:noFill/>
                </a:ln>
                <a:solidFill>
                  <a:schemeClr val="tx1"/>
                </a:solidFill>
                <a:effectLst/>
                <a:uLnTx/>
                <a:uFillTx/>
                <a:latin typeface="Public Sans"/>
                <a:ea typeface="+mn-lt"/>
                <a:cs typeface="+mn-lt"/>
              </a:rPr>
              <a:t>. Check your local landfill websites for opening hours and whether there are special requirements for disposing of flood-damaged waste. For more advice and information on cleaning your flood affected property, and dealing with chemical waste and hazardous materials, visit </a:t>
            </a:r>
            <a:r>
              <a:rPr kumimoji="0" lang="en-AU" sz="1200" b="0" i="0" u="none" strike="noStrike" kern="1200" cap="none" spc="0" normalizeH="0" baseline="0" noProof="0" dirty="0">
                <a:ln>
                  <a:noFill/>
                </a:ln>
                <a:solidFill>
                  <a:schemeClr val="tx1"/>
                </a:solidFill>
                <a:effectLst/>
                <a:uLnTx/>
                <a:uFillTx/>
                <a:latin typeface="Public Sans"/>
                <a:ea typeface="+mn-lt"/>
                <a:cs typeface="+mn-lt"/>
                <a:hlinkClick r:id="rId7">
                  <a:extLst>
                    <a:ext uri="{A12FA001-AC4F-418D-AE19-62706E023703}">
                      <ahyp:hlinkClr xmlns:ahyp="http://schemas.microsoft.com/office/drawing/2018/hyperlinkcolor" val="tx"/>
                    </a:ext>
                  </a:extLst>
                </a:hlinkClick>
              </a:rPr>
              <a:t>epa.nsw.gov.au</a:t>
            </a:r>
            <a:r>
              <a:rPr kumimoji="0" lang="en-AU" sz="1200" b="0" i="0" u="none" strike="noStrike" kern="1200" cap="none" spc="0" normalizeH="0" baseline="0" noProof="0" dirty="0">
                <a:ln>
                  <a:noFill/>
                </a:ln>
                <a:solidFill>
                  <a:schemeClr val="tx1"/>
                </a:solidFill>
                <a:effectLst/>
                <a:uLnTx/>
                <a:uFillTx/>
                <a:latin typeface="Public Sans"/>
                <a:ea typeface="+mn-lt"/>
                <a:cs typeface="+mn-lt"/>
              </a:rPr>
              <a:t>.</a:t>
            </a:r>
          </a:p>
          <a:p>
            <a:pPr marL="171450" marR="0" lvl="0" indent="-171450" algn="l" defTabSz="914377"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a:ea typeface="+mn-lt"/>
                <a:cs typeface="+mn-lt"/>
                <a:hlinkClick r:id="rId3">
                  <a:extLst>
                    <a:ext uri="{A12FA001-AC4F-418D-AE19-62706E023703}">
                      <ahyp:hlinkClr xmlns:ahyp="http://schemas.microsoft.com/office/drawing/2018/hyperlinkcolor" val="tx"/>
                    </a:ext>
                  </a:extLst>
                </a:hlinkClick>
              </a:rPr>
              <a:t>Dealing with asbestos in flood-affected areas</a:t>
            </a:r>
            <a:r>
              <a:rPr kumimoji="0" lang="en-AU" sz="1200" b="1" i="0" u="none" strike="noStrike" kern="1200" cap="none" spc="0" normalizeH="0" baseline="0" noProof="0" dirty="0">
                <a:ln>
                  <a:noFill/>
                </a:ln>
                <a:solidFill>
                  <a:schemeClr val="tx1"/>
                </a:solidFill>
                <a:effectLst/>
                <a:uLnTx/>
                <a:uFillTx/>
                <a:latin typeface="Public Sans"/>
                <a:ea typeface="+mn-lt"/>
                <a:cs typeface="+mn-lt"/>
              </a:rPr>
              <a:t>: </a:t>
            </a:r>
            <a:r>
              <a:rPr kumimoji="0" lang="en-AU" sz="1200" b="0" i="0" u="none" strike="noStrike" kern="1200" cap="none" spc="0" normalizeH="0" baseline="0" noProof="0" dirty="0">
                <a:ln>
                  <a:noFill/>
                </a:ln>
                <a:solidFill>
                  <a:schemeClr val="tx1"/>
                </a:solidFill>
                <a:effectLst/>
                <a:uLnTx/>
                <a:uFillTx/>
                <a:latin typeface="Public Sans"/>
                <a:ea typeface="+mn-lt"/>
                <a:cs typeface="+mn-lt"/>
              </a:rPr>
              <a:t>Be aware and stay safe around asbestos after emergencies and disasters. Asbestos is hazardous but you can manage it safely. It is found in many parts of homes built before 1990 including walls, ceilings and roofing, or in products such as pipes, electrical conduits, eaves, or backing under vinyl flooring. </a:t>
            </a:r>
            <a:r>
              <a:rPr kumimoji="0" lang="en-AU" sz="1200" b="0" i="0" u="none" strike="noStrike" kern="1200" cap="none" spc="0" normalizeH="0" baseline="0" noProof="0" dirty="0">
                <a:ln>
                  <a:noFill/>
                </a:ln>
                <a:solidFill>
                  <a:schemeClr val="tx1"/>
                </a:solidFill>
                <a:effectLst/>
                <a:uLnTx/>
                <a:uFillTx/>
                <a:latin typeface="Public Sans"/>
              </a:rPr>
              <a:t>Before you start cleaning up, use the </a:t>
            </a:r>
            <a:r>
              <a:rPr kumimoji="0" lang="en-AU" sz="1200" b="0" i="0" u="sng" strike="noStrike" kern="1200" cap="none" spc="0" normalizeH="0" baseline="0" noProof="0" dirty="0">
                <a:ln>
                  <a:noFill/>
                </a:ln>
                <a:solidFill>
                  <a:schemeClr val="tx1"/>
                </a:solidFill>
                <a:effectLst/>
                <a:uLnTx/>
                <a:uFillTx/>
                <a:latin typeface="Public Sans"/>
                <a:hlinkClick r:id="rId8">
                  <a:extLst>
                    <a:ext uri="{A12FA001-AC4F-418D-AE19-62706E023703}">
                      <ahyp:hlinkClr xmlns:ahyp="http://schemas.microsoft.com/office/drawing/2018/hyperlinkcolor" val="tx"/>
                    </a:ext>
                  </a:extLst>
                </a:hlinkClick>
              </a:rPr>
              <a:t>Asbestos Checker</a:t>
            </a:r>
            <a:r>
              <a:rPr kumimoji="0" lang="en-AU" sz="1200" b="0" i="0" u="none" strike="noStrike" kern="1200" cap="none" spc="0" normalizeH="0" baseline="0" noProof="0" dirty="0">
                <a:ln>
                  <a:noFill/>
                </a:ln>
                <a:solidFill>
                  <a:schemeClr val="tx1"/>
                </a:solidFill>
                <a:effectLst/>
                <a:uLnTx/>
                <a:uFillTx/>
                <a:latin typeface="Public Sans"/>
              </a:rPr>
              <a:t> or if possible, have a </a:t>
            </a:r>
            <a:r>
              <a:rPr kumimoji="0" lang="en-AU" sz="1200" b="0" i="0" u="sng" strike="noStrike" kern="1200" cap="none" spc="0" normalizeH="0" baseline="0" noProof="0" dirty="0">
                <a:ln>
                  <a:noFill/>
                </a:ln>
                <a:solidFill>
                  <a:schemeClr val="tx1"/>
                </a:solidFill>
                <a:effectLst/>
                <a:uLnTx/>
                <a:uFillTx/>
                <a:latin typeface="Public Sans"/>
                <a:hlinkClick r:id="rId9">
                  <a:extLst>
                    <a:ext uri="{A12FA001-AC4F-418D-AE19-62706E023703}">
                      <ahyp:hlinkClr xmlns:ahyp="http://schemas.microsoft.com/office/drawing/2018/hyperlinkcolor" val="tx"/>
                    </a:ext>
                  </a:extLst>
                </a:hlinkClick>
              </a:rPr>
              <a:t>licensed asbestos assessor</a:t>
            </a:r>
            <a:r>
              <a:rPr kumimoji="0" lang="en-AU" sz="1200" b="0" i="0" u="none" strike="noStrike" kern="1200" cap="none" spc="0" normalizeH="0" baseline="0" noProof="0" dirty="0">
                <a:ln>
                  <a:noFill/>
                </a:ln>
                <a:solidFill>
                  <a:schemeClr val="tx1"/>
                </a:solidFill>
                <a:effectLst/>
                <a:uLnTx/>
                <a:uFillTx/>
                <a:latin typeface="Public Sans"/>
              </a:rPr>
              <a:t> inspect your property. Visit </a:t>
            </a:r>
            <a:r>
              <a:rPr kumimoji="0" lang="en-AU" sz="1200" b="0" i="0" u="none" strike="noStrike" kern="1200" cap="none" spc="0" normalizeH="0" baseline="0" noProof="0" dirty="0">
                <a:ln>
                  <a:noFill/>
                </a:ln>
                <a:solidFill>
                  <a:schemeClr val="tx1"/>
                </a:solidFill>
                <a:effectLst/>
                <a:uLnTx/>
                <a:uFillTx/>
                <a:latin typeface="Public Sans"/>
                <a:hlinkClick r:id="rId10">
                  <a:extLst>
                    <a:ext uri="{A12FA001-AC4F-418D-AE19-62706E023703}">
                      <ahyp:hlinkClr xmlns:ahyp="http://schemas.microsoft.com/office/drawing/2018/hyperlinkcolor" val="tx"/>
                    </a:ext>
                  </a:extLst>
                </a:hlinkClick>
              </a:rPr>
              <a:t>asbestos.nsw.gov.au</a:t>
            </a:r>
            <a:r>
              <a:rPr kumimoji="0" lang="en-AU" sz="1200" b="0" i="0" u="none" strike="noStrike" kern="1200" cap="none" spc="0" normalizeH="0" baseline="0" noProof="0" dirty="0">
                <a:ln>
                  <a:noFill/>
                </a:ln>
                <a:solidFill>
                  <a:schemeClr val="tx1"/>
                </a:solidFill>
                <a:effectLst/>
                <a:uLnTx/>
                <a:uFillTx/>
                <a:latin typeface="Public Sans"/>
              </a:rPr>
              <a:t> to find a licensed asbestos assessor, removalist, or accredited testing lab, or call the Asbestos hotline on 1800 272 378.</a:t>
            </a:r>
            <a:endParaRPr kumimoji="0" lang="en-AU" sz="1200" b="0" i="0" u="none" strike="noStrike" kern="1200" cap="none" spc="0" normalizeH="0" baseline="0" noProof="0" dirty="0">
              <a:ln>
                <a:noFill/>
              </a:ln>
              <a:solidFill>
                <a:schemeClr val="tx1"/>
              </a:solidFill>
              <a:effectLst/>
              <a:uLnTx/>
              <a:uFillTx/>
              <a:latin typeface="Public Sans"/>
              <a:ea typeface="+mn-lt"/>
              <a:cs typeface="+mn-lt"/>
            </a:endParaRPr>
          </a:p>
          <a:p>
            <a:pPr marL="171450" marR="0" lvl="0" indent="-171450" algn="l" defTabSz="914377"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a:ea typeface="+mn-lt"/>
                <a:cs typeface="+mn-lt"/>
              </a:rPr>
              <a:t>How to remove asbestos immediately after a flood or storm: </a:t>
            </a:r>
            <a:r>
              <a:rPr kumimoji="0" lang="en-AU" sz="1200" b="0" i="0" u="none" strike="noStrike" kern="1200" cap="none" spc="0" normalizeH="0" baseline="0" noProof="0" dirty="0">
                <a:ln>
                  <a:noFill/>
                </a:ln>
                <a:solidFill>
                  <a:schemeClr val="tx1"/>
                </a:solidFill>
                <a:effectLst/>
                <a:uLnTx/>
                <a:uFillTx/>
                <a:latin typeface="Public Sans"/>
                <a:ea typeface="+mn-lt"/>
                <a:cs typeface="+mn-lt"/>
              </a:rPr>
              <a:t>Using a </a:t>
            </a:r>
            <a:r>
              <a:rPr kumimoji="0" lang="en-AU" sz="1200" b="0" i="0" u="none" strike="noStrike" kern="1200" cap="none" spc="0" normalizeH="0" baseline="0" noProof="0" dirty="0">
                <a:ln>
                  <a:noFill/>
                </a:ln>
                <a:solidFill>
                  <a:schemeClr val="tx1"/>
                </a:solidFill>
                <a:effectLst/>
                <a:uLnTx/>
                <a:uFillTx/>
                <a:latin typeface="Public Sans"/>
                <a:ea typeface="+mn-lt"/>
                <a:cs typeface="+mn-lt"/>
                <a:hlinkClick r:id="rId11">
                  <a:extLst>
                    <a:ext uri="{A12FA001-AC4F-418D-AE19-62706E023703}">
                      <ahyp:hlinkClr xmlns:ahyp="http://schemas.microsoft.com/office/drawing/2018/hyperlinkcolor" val="tx"/>
                    </a:ext>
                  </a:extLst>
                </a:hlinkClick>
              </a:rPr>
              <a:t>licensed asbestos removalist</a:t>
            </a:r>
            <a:r>
              <a:rPr kumimoji="0" lang="en-AU" sz="1200" b="0" i="0" u="none" strike="noStrike" kern="1200" cap="none" spc="0" normalizeH="0" baseline="0" noProof="0" dirty="0">
                <a:ln>
                  <a:noFill/>
                </a:ln>
                <a:solidFill>
                  <a:schemeClr val="tx1"/>
                </a:solidFill>
                <a:effectLst/>
                <a:uLnTx/>
                <a:uFillTx/>
                <a:latin typeface="Public Sans"/>
                <a:ea typeface="+mn-lt"/>
                <a:cs typeface="+mn-lt"/>
              </a:rPr>
              <a:t> is the best way to remove asbestos, but this may not be possible following a flood or storm. For more information and advice </a:t>
            </a:r>
            <a:r>
              <a:rPr kumimoji="0" lang="en-AU" sz="1200" b="0" i="0" u="none" strike="noStrike" kern="1200" cap="none" spc="0" normalizeH="0" baseline="0" noProof="0" dirty="0">
                <a:ln>
                  <a:noFill/>
                </a:ln>
                <a:solidFill>
                  <a:schemeClr val="tx1"/>
                </a:solidFill>
                <a:effectLst/>
                <a:uLnTx/>
                <a:uFillTx/>
                <a:latin typeface="Public Sans"/>
                <a:hlinkClick r:id="rId12">
                  <a:extLst>
                    <a:ext uri="{A12FA001-AC4F-418D-AE19-62706E023703}">
                      <ahyp:hlinkClr xmlns:ahyp="http://schemas.microsoft.com/office/drawing/2018/hyperlinkcolor" val="tx"/>
                    </a:ext>
                  </a:extLst>
                </a:hlinkClick>
              </a:rPr>
              <a:t>download this fact sheet</a:t>
            </a:r>
            <a:r>
              <a:rPr kumimoji="0" lang="en-AU" sz="1200" b="0" i="0" u="none" strike="noStrike" kern="1200" cap="none" spc="0" normalizeH="0" baseline="0" noProof="0" dirty="0">
                <a:ln>
                  <a:noFill/>
                </a:ln>
                <a:solidFill>
                  <a:schemeClr val="tx1"/>
                </a:solidFill>
                <a:effectLst/>
                <a:uLnTx/>
                <a:uFillTx/>
                <a:latin typeface="Public Sans"/>
              </a:rPr>
              <a:t> or </a:t>
            </a:r>
            <a:r>
              <a:rPr kumimoji="0" lang="en-AU" sz="1200" b="0" i="0" u="none" strike="noStrike" kern="1200" cap="none" spc="0" normalizeH="0" baseline="0" noProof="0" dirty="0">
                <a:ln>
                  <a:noFill/>
                </a:ln>
                <a:solidFill>
                  <a:schemeClr val="tx1"/>
                </a:solidFill>
                <a:effectLst/>
                <a:uLnTx/>
                <a:uFillTx/>
                <a:latin typeface="Public Sans"/>
                <a:ea typeface="+mn-lt"/>
                <a:cs typeface="+mn-lt"/>
              </a:rPr>
              <a:t>visit </a:t>
            </a:r>
            <a:r>
              <a:rPr kumimoji="0" lang="en-AU" sz="1200" b="0" i="0" u="none" strike="noStrike" kern="1200" cap="none" spc="0" normalizeH="0" baseline="0" noProof="0" dirty="0">
                <a:ln>
                  <a:noFill/>
                </a:ln>
                <a:solidFill>
                  <a:schemeClr val="tx1"/>
                </a:solidFill>
                <a:effectLst/>
                <a:uLnTx/>
                <a:uFillTx/>
                <a:latin typeface="Public Sans"/>
                <a:ea typeface="+mn-lt"/>
                <a:cs typeface="+mn-lt"/>
                <a:hlinkClick r:id="rId3">
                  <a:extLst>
                    <a:ext uri="{A12FA001-AC4F-418D-AE19-62706E023703}">
                      <ahyp:hlinkClr xmlns:ahyp="http://schemas.microsoft.com/office/drawing/2018/hyperlinkcolor" val="tx"/>
                    </a:ext>
                  </a:extLst>
                </a:hlinkClick>
              </a:rPr>
              <a:t>asbestos.nsw.gov.au</a:t>
            </a:r>
            <a:r>
              <a:rPr kumimoji="0" lang="en-AU" sz="1200" b="0" i="0" u="none" strike="noStrike" kern="1200" cap="none" spc="0" normalizeH="0" baseline="0" noProof="0" dirty="0">
                <a:ln>
                  <a:noFill/>
                </a:ln>
                <a:solidFill>
                  <a:schemeClr val="tx1"/>
                </a:solidFill>
                <a:effectLst/>
                <a:uLnTx/>
                <a:uFillTx/>
                <a:latin typeface="Public Sans"/>
                <a:ea typeface="+mn-lt"/>
                <a:cs typeface="+mn-lt"/>
              </a:rPr>
              <a:t>.</a:t>
            </a:r>
          </a:p>
          <a:p>
            <a:endParaRPr lang="en-AU" dirty="0">
              <a:solidFill>
                <a:schemeClr val="tx1"/>
              </a:solidFill>
              <a:latin typeface="Public Sans"/>
            </a:endParaRPr>
          </a:p>
        </p:txBody>
      </p:sp>
    </p:spTree>
    <p:extLst>
      <p:ext uri="{BB962C8B-B14F-4D97-AF65-F5344CB8AC3E}">
        <p14:creationId xmlns:p14="http://schemas.microsoft.com/office/powerpoint/2010/main" val="181287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GB" sz="2800">
                <a:latin typeface="Public Sans" pitchFamily="2" charset="0"/>
              </a:rPr>
              <a:t>Newsletter/web copy: Resilient Australia Awards</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51922" y="6498723"/>
            <a:ext cx="147476" cy="153888"/>
          </a:xfrm>
        </p:spPr>
        <p:txBody>
          <a:bodyPr/>
          <a:lstStyle/>
          <a:p>
            <a:fld id="{6445CA75-65CF-428D-AAFD-249FBBE0F4CE}" type="slidenum">
              <a:rPr lang="en-GB" smtClean="0"/>
              <a:pPr/>
              <a:t>11</a:t>
            </a:fld>
            <a:endParaRPr lang="en-GB"/>
          </a:p>
        </p:txBody>
      </p:sp>
      <p:sp>
        <p:nvSpPr>
          <p:cNvPr id="4" name="Text Placeholder 3">
            <a:extLst>
              <a:ext uri="{FF2B5EF4-FFF2-40B4-BE49-F238E27FC236}">
                <a16:creationId xmlns:a16="http://schemas.microsoft.com/office/drawing/2014/main" id="{711AF75A-8E04-4E97-B73B-3282ADCD1B48}"/>
              </a:ext>
            </a:extLst>
          </p:cNvPr>
          <p:cNvSpPr>
            <a:spLocks noGrp="1"/>
          </p:cNvSpPr>
          <p:nvPr>
            <p:ph type="body" sz="quarter" idx="4294967295"/>
          </p:nvPr>
        </p:nvSpPr>
        <p:spPr>
          <a:xfrm>
            <a:off x="602562" y="1854199"/>
            <a:ext cx="10138463" cy="4778376"/>
          </a:xfrm>
        </p:spPr>
        <p:txBody>
          <a:bodyPr/>
          <a:lstStyle/>
          <a:p>
            <a:pPr>
              <a:lnSpc>
                <a:spcPct val="107000"/>
              </a:lnSpc>
              <a:spcAft>
                <a:spcPts val="800"/>
              </a:spcAft>
            </a:pPr>
            <a:r>
              <a:rPr lang="en-AU" sz="1200" dirty="0">
                <a:solidFill>
                  <a:schemeClr val="tx1"/>
                </a:solidFill>
                <a:effectLst/>
                <a:latin typeface="Public Sans" pitchFamily="2" charset="0"/>
                <a:ea typeface="Calibri" panose="020F0502020204030204" pitchFamily="34" charset="0"/>
                <a:cs typeface="Calibri"/>
              </a:rPr>
              <a:t>The </a:t>
            </a:r>
            <a:r>
              <a:rPr lang="en-AU" sz="1200" u="sng" dirty="0">
                <a:solidFill>
                  <a:schemeClr val="tx1"/>
                </a:solidFill>
                <a:effectLst/>
                <a:latin typeface="Public Sans" pitchFamily="2" charset="0"/>
                <a:ea typeface="Calibri" panose="020F0502020204030204" pitchFamily="34" charset="0"/>
                <a:cs typeface="Calibri"/>
                <a:hlinkClick r:id="rId2">
                  <a:extLst>
                    <a:ext uri="{A12FA001-AC4F-418D-AE19-62706E023703}">
                      <ahyp:hlinkClr xmlns:ahyp="http://schemas.microsoft.com/office/drawing/2018/hyperlinkcolor" val="tx"/>
                    </a:ext>
                  </a:extLst>
                </a:hlinkClick>
              </a:rPr>
              <a:t>Resilient Australia Awards</a:t>
            </a:r>
            <a:r>
              <a:rPr lang="en-AU" sz="1200" dirty="0">
                <a:solidFill>
                  <a:schemeClr val="tx1"/>
                </a:solidFill>
                <a:effectLst/>
                <a:latin typeface="Public Sans" pitchFamily="2" charset="0"/>
                <a:ea typeface="Calibri" panose="020F0502020204030204" pitchFamily="34" charset="0"/>
                <a:cs typeface="Calibri"/>
              </a:rPr>
              <a:t> celebrate and promote initiatives that build whole of community resilience to disasters and emergencies around Australia, as well as images capturing resilience in action.</a:t>
            </a:r>
            <a:r>
              <a:rPr lang="en-AU" sz="1200" dirty="0">
                <a:solidFill>
                  <a:schemeClr val="tx1"/>
                </a:solidFill>
                <a:latin typeface="Public Sans" pitchFamily="2" charset="0"/>
                <a:ea typeface="Calibri" panose="020F0502020204030204" pitchFamily="34" charset="0"/>
                <a:cs typeface="Calibri"/>
              </a:rPr>
              <a:t> </a:t>
            </a:r>
            <a:endParaRPr lang="en-AU" sz="1200" dirty="0">
              <a:solidFill>
                <a:schemeClr val="tx1"/>
              </a:solidFill>
              <a:effectLst/>
              <a:latin typeface="Public Sans" pitchFamily="2" charset="0"/>
              <a:ea typeface="Calibri" panose="020F0502020204030204" pitchFamily="34" charset="0"/>
              <a:cs typeface="Calibri"/>
            </a:endParaRPr>
          </a:p>
          <a:p>
            <a:pPr>
              <a:lnSpc>
                <a:spcPct val="107000"/>
              </a:lnSpc>
              <a:spcAft>
                <a:spcPts val="800"/>
              </a:spcAft>
            </a:pPr>
            <a:r>
              <a:rPr lang="en-AU" sz="1200" dirty="0">
                <a:solidFill>
                  <a:schemeClr val="tx1"/>
                </a:solidFill>
                <a:effectLst/>
                <a:latin typeface="Public Sans" pitchFamily="2" charset="0"/>
                <a:ea typeface="Calibri" panose="020F0502020204030204" pitchFamily="34" charset="0"/>
                <a:cs typeface="Calibri"/>
              </a:rPr>
              <a:t>The awards have been running since 2000 and are a great recognition of the outstanding contribution that organisations, government bodies, associations, agencies, as well as individuals, make in times of duress and uncertainty.</a:t>
            </a:r>
            <a:r>
              <a:rPr lang="en-AU" sz="1200" dirty="0">
                <a:solidFill>
                  <a:schemeClr val="tx1"/>
                </a:solidFill>
                <a:latin typeface="Public Sans" pitchFamily="2" charset="0"/>
                <a:ea typeface="Calibri" panose="020F0502020204030204" pitchFamily="34" charset="0"/>
                <a:cs typeface="Arial"/>
              </a:rPr>
              <a:t> </a:t>
            </a:r>
            <a:endParaRPr lang="en-AU" sz="1200" dirty="0">
              <a:solidFill>
                <a:schemeClr val="tx1"/>
              </a:solidFill>
              <a:effectLst/>
              <a:latin typeface="Public Sans" pitchFamily="2" charset="0"/>
              <a:ea typeface="Calibri" panose="020F0502020204030204" pitchFamily="34" charset="0"/>
              <a:cs typeface="Arial"/>
            </a:endParaRPr>
          </a:p>
          <a:p>
            <a:pPr marL="171450" indent="-171450">
              <a:spcBef>
                <a:spcPts val="600"/>
              </a:spcBef>
              <a:spcAft>
                <a:spcPts val="600"/>
              </a:spcAft>
              <a:buFont typeface="Arial" panose="020B0604020202020204" pitchFamily="34" charset="0"/>
              <a:buChar char="•"/>
            </a:pPr>
            <a:r>
              <a:rPr lang="en-AU" sz="1200" b="1" dirty="0">
                <a:solidFill>
                  <a:schemeClr val="tx1"/>
                </a:solidFill>
                <a:latin typeface="Public Sans" pitchFamily="2" charset="0"/>
                <a:ea typeface="+mn-lt"/>
                <a:cs typeface="+mn-lt"/>
              </a:rPr>
              <a:t>Submissions are open for the 2023 Resilient Australia Awards.</a:t>
            </a:r>
            <a:r>
              <a:rPr lang="en-AU" sz="1200" dirty="0">
                <a:solidFill>
                  <a:schemeClr val="tx1"/>
                </a:solidFill>
                <a:latin typeface="Public Sans" pitchFamily="2" charset="0"/>
                <a:ea typeface="+mn-lt"/>
                <a:cs typeface="+mn-lt"/>
              </a:rPr>
              <a:t> The </a:t>
            </a:r>
            <a:r>
              <a:rPr lang="en-AU" sz="1200" dirty="0">
                <a:solidFill>
                  <a:schemeClr val="tx1"/>
                </a:solidFill>
                <a:latin typeface="Public Sans" pitchFamily="2" charset="0"/>
                <a:ea typeface="+mn-lt"/>
                <a:cs typeface="+mn-lt"/>
                <a:hlinkClick r:id="rId3">
                  <a:extLst>
                    <a:ext uri="{A12FA001-AC4F-418D-AE19-62706E023703}">
                      <ahyp:hlinkClr xmlns:ahyp="http://schemas.microsoft.com/office/drawing/2018/hyperlinkcolor" val="tx"/>
                    </a:ext>
                  </a:extLst>
                </a:hlinkClick>
              </a:rPr>
              <a:t>NSW Reconstruction Authority</a:t>
            </a:r>
            <a:r>
              <a:rPr lang="en-AU" sz="1200" dirty="0">
                <a:solidFill>
                  <a:schemeClr val="tx1"/>
                </a:solidFill>
                <a:latin typeface="Public Sans" pitchFamily="2" charset="0"/>
                <a:ea typeface="+mn-lt"/>
                <a:cs typeface="+mn-lt"/>
              </a:rPr>
              <a:t> is the NSW state convenor for the awards and is calling for submissions. </a:t>
            </a:r>
          </a:p>
          <a:p>
            <a:pPr marL="171450" marR="0" lvl="0" indent="-171450" algn="l" defTabSz="914377"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pitchFamily="2" charset="0"/>
                <a:ea typeface="Calibri" panose="020F0502020204030204"/>
                <a:cs typeface="Calibri" panose="020F0502020204030204"/>
              </a:rPr>
              <a:t>Submissions cover seven categories:</a:t>
            </a:r>
            <a:endParaRPr lang="en-AU" sz="1200" b="1" i="0" u="none" strike="noStrike" kern="1200" cap="none" spc="0" normalizeH="0" baseline="0" noProof="0" dirty="0">
              <a:ln>
                <a:noFill/>
              </a:ln>
              <a:solidFill>
                <a:schemeClr val="tx1"/>
              </a:solidFill>
              <a:effectLst/>
              <a:uLnTx/>
              <a:uFillTx/>
              <a:latin typeface="Public Sans" pitchFamily="2" charset="0"/>
              <a:ea typeface="Calibri" panose="020F0502020204030204"/>
              <a:cs typeface="Calibri" panose="020F0502020204030204"/>
            </a:endParaRPr>
          </a:p>
          <a:p>
            <a:pPr marL="628650" marR="0" lvl="2" indent="-171450" algn="l" defTabSz="914377"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1200" dirty="0">
                <a:solidFill>
                  <a:schemeClr val="tx1"/>
                </a:solidFill>
                <a:latin typeface="Public Sans" pitchFamily="2" charset="0"/>
                <a:cs typeface="Calibri"/>
              </a:rPr>
              <a:t>Business</a:t>
            </a:r>
          </a:p>
          <a:p>
            <a:pPr marL="628650" marR="0" lvl="2" indent="-171450" algn="l" defTabSz="914377"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1200" dirty="0">
                <a:solidFill>
                  <a:schemeClr val="tx1"/>
                </a:solidFill>
                <a:latin typeface="Public Sans" pitchFamily="2" charset="0"/>
                <a:cs typeface="Calibri"/>
              </a:rPr>
              <a:t>Community</a:t>
            </a:r>
          </a:p>
          <a:p>
            <a:pPr marL="628650" marR="0" lvl="2" indent="-171450" algn="l" defTabSz="914377"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1200" dirty="0">
                <a:solidFill>
                  <a:schemeClr val="tx1"/>
                </a:solidFill>
                <a:latin typeface="Public Sans" pitchFamily="2" charset="0"/>
                <a:cs typeface="Calibri"/>
              </a:rPr>
              <a:t>Government</a:t>
            </a:r>
          </a:p>
          <a:p>
            <a:pPr marL="628650" marR="0" lvl="2" indent="-171450" algn="l" defTabSz="914377"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1200" dirty="0">
                <a:solidFill>
                  <a:schemeClr val="tx1"/>
                </a:solidFill>
                <a:latin typeface="Public Sans" pitchFamily="2" charset="0"/>
                <a:cs typeface="Calibri"/>
              </a:rPr>
              <a:t>Local Government</a:t>
            </a:r>
          </a:p>
          <a:p>
            <a:pPr marL="628650" marR="0" lvl="2" indent="-171450" algn="l" defTabSz="914377"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1200" dirty="0">
                <a:solidFill>
                  <a:schemeClr val="tx1"/>
                </a:solidFill>
                <a:latin typeface="Public Sans" pitchFamily="2" charset="0"/>
                <a:cs typeface="Calibri"/>
              </a:rPr>
              <a:t>Schools</a:t>
            </a:r>
          </a:p>
          <a:p>
            <a:pPr marL="628650" marR="0" lvl="2" indent="-171450" algn="l" defTabSz="914377"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1200" dirty="0">
                <a:solidFill>
                  <a:schemeClr val="tx1"/>
                </a:solidFill>
                <a:latin typeface="Public Sans" pitchFamily="2" charset="0"/>
                <a:cs typeface="Calibri"/>
              </a:rPr>
              <a:t>Mental health and wellbeing</a:t>
            </a:r>
          </a:p>
          <a:p>
            <a:pPr marL="628650" marR="0" lvl="2" indent="-171450" algn="l" defTabSz="914377"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1200" dirty="0">
                <a:solidFill>
                  <a:schemeClr val="tx1"/>
                </a:solidFill>
                <a:latin typeface="Public Sans" pitchFamily="2" charset="0"/>
                <a:cs typeface="Calibri"/>
              </a:rPr>
              <a:t>Photography.</a:t>
            </a:r>
          </a:p>
          <a:p>
            <a:pPr marR="0" algn="l" defTabSz="914377" rtl="0">
              <a:spcBef>
                <a:spcPts val="600"/>
              </a:spcBef>
              <a:spcAft>
                <a:spcPts val="600"/>
              </a:spcAft>
              <a:buClrTx/>
              <a:buSzTx/>
              <a:tabLst/>
              <a:defRPr/>
            </a:pPr>
            <a:br>
              <a:rPr lang="en-AU" sz="1200" b="1" dirty="0">
                <a:solidFill>
                  <a:schemeClr val="tx1"/>
                </a:solidFill>
                <a:latin typeface="Public Sans" pitchFamily="2" charset="0"/>
                <a:ea typeface="+mn-lt"/>
                <a:cs typeface="+mn-lt"/>
              </a:rPr>
            </a:br>
            <a:r>
              <a:rPr lang="en-AU" sz="1200" dirty="0">
                <a:solidFill>
                  <a:schemeClr val="tx1"/>
                </a:solidFill>
                <a:latin typeface="Public Sans" pitchFamily="2" charset="0"/>
                <a:ea typeface="+mn-lt"/>
                <a:cs typeface="+mn-lt"/>
              </a:rPr>
              <a:t>Entries close on Tuesday 13 June 2023. Find out more and submit an entry at </a:t>
            </a:r>
            <a:r>
              <a:rPr lang="en-AU" sz="1200" b="1" u="sng" dirty="0">
                <a:solidFill>
                  <a:schemeClr val="tx1"/>
                </a:solidFill>
                <a:latin typeface="Public Sans" pitchFamily="2" charset="0"/>
                <a:ea typeface="+mj-lt"/>
                <a:cs typeface="+mj-lt"/>
                <a:hlinkClick r:id="rId4">
                  <a:extLst>
                    <a:ext uri="{A12FA001-AC4F-418D-AE19-62706E023703}">
                      <ahyp:hlinkClr xmlns:ahyp="http://schemas.microsoft.com/office/drawing/2018/hyperlinkcolor" val="tx"/>
                    </a:ext>
                  </a:extLst>
                </a:hlinkClick>
              </a:rPr>
              <a:t>www.aidr.org.au/raa</a:t>
            </a:r>
            <a:r>
              <a:rPr lang="en-AU" sz="1200" dirty="0">
                <a:solidFill>
                  <a:schemeClr val="tx1"/>
                </a:solidFill>
                <a:latin typeface="Public Sans" pitchFamily="2" charset="0"/>
                <a:ea typeface="+mn-lt"/>
                <a:cs typeface="+mn-lt"/>
              </a:rPr>
              <a:t>. </a:t>
            </a:r>
            <a:endParaRPr lang="en-AU" dirty="0">
              <a:solidFill>
                <a:schemeClr val="tx1"/>
              </a:solidFill>
              <a:latin typeface="Public Sans" pitchFamily="2" charset="0"/>
            </a:endParaRPr>
          </a:p>
        </p:txBody>
      </p:sp>
    </p:spTree>
    <p:extLst>
      <p:ext uri="{BB962C8B-B14F-4D97-AF65-F5344CB8AC3E}">
        <p14:creationId xmlns:p14="http://schemas.microsoft.com/office/powerpoint/2010/main" val="3936709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AU" sz="2800">
                <a:latin typeface="Public Sans" pitchFamily="2" charset="0"/>
              </a:rPr>
              <a:t>Social content: Resilient Australia Awards </a:t>
            </a: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65990" y="6498723"/>
            <a:ext cx="147476" cy="153888"/>
          </a:xfrm>
        </p:spPr>
        <p:txBody>
          <a:bodyPr/>
          <a:lstStyle/>
          <a:p>
            <a:fld id="{6445CA75-65CF-428D-AAFD-249FBBE0F4CE}" type="slidenum">
              <a:rPr lang="en-GB" smtClean="0"/>
              <a:pPr/>
              <a:t>12</a:t>
            </a:fld>
            <a:endParaRPr lang="en-GB"/>
          </a:p>
        </p:txBody>
      </p:sp>
      <p:sp>
        <p:nvSpPr>
          <p:cNvPr id="5" name="TextBox 4">
            <a:extLst>
              <a:ext uri="{FF2B5EF4-FFF2-40B4-BE49-F238E27FC236}">
                <a16:creationId xmlns:a16="http://schemas.microsoft.com/office/drawing/2014/main" id="{323A84B9-F75F-6544-2F86-C621C74DD813}"/>
              </a:ext>
            </a:extLst>
          </p:cNvPr>
          <p:cNvSpPr txBox="1"/>
          <p:nvPr/>
        </p:nvSpPr>
        <p:spPr>
          <a:xfrm>
            <a:off x="597667" y="1509431"/>
            <a:ext cx="3050277" cy="249375"/>
          </a:xfrm>
          <a:prstGeom prst="rect">
            <a:avLst/>
          </a:prstGeom>
        </p:spPr>
        <p:txBody>
          <a:bodyPr vert="horz" lIns="0" tIns="0" rIns="0" bIns="0" rtlCol="0" anchor="t" anchorCtr="0">
            <a:normAutofit/>
          </a:bodyPr>
          <a:lstStyle/>
          <a:p>
            <a:pPr defTabSz="914377">
              <a:spcAft>
                <a:spcPts val="1200"/>
              </a:spcAft>
            </a:pPr>
            <a:r>
              <a:rPr lang="en-AU" sz="1200" b="0" kern="1200">
                <a:latin typeface="Public Sans"/>
                <a:hlinkClick r:id="rId2">
                  <a:extLst>
                    <a:ext uri="{A12FA001-AC4F-418D-AE19-62706E023703}">
                      <ahyp:hlinkClr xmlns:ahyp="http://schemas.microsoft.com/office/drawing/2018/hyperlinkcolor" val="tx"/>
                    </a:ext>
                  </a:extLst>
                </a:hlinkClick>
              </a:rPr>
              <a:t>Click here to download social tile</a:t>
            </a:r>
            <a:endParaRPr lang="en-AU" sz="1200" b="0" kern="1200">
              <a:latin typeface="Public Sans"/>
            </a:endParaRPr>
          </a:p>
        </p:txBody>
      </p:sp>
      <p:sp>
        <p:nvSpPr>
          <p:cNvPr id="6" name="TextBox 5">
            <a:extLst>
              <a:ext uri="{FF2B5EF4-FFF2-40B4-BE49-F238E27FC236}">
                <a16:creationId xmlns:a16="http://schemas.microsoft.com/office/drawing/2014/main" id="{71F0EFC7-C38A-9262-D962-2B9636479F77}"/>
              </a:ext>
            </a:extLst>
          </p:cNvPr>
          <p:cNvSpPr txBox="1"/>
          <p:nvPr/>
        </p:nvSpPr>
        <p:spPr>
          <a:xfrm>
            <a:off x="5087938" y="1794544"/>
            <a:ext cx="5111750" cy="3118314"/>
          </a:xfrm>
          <a:prstGeom prst="rect">
            <a:avLst/>
          </a:prstGeom>
        </p:spPr>
        <p:txBody>
          <a:bodyPr vert="horz" lIns="0" tIns="0" rIns="0" bIns="0" rtlCol="0" anchor="t">
            <a:noAutofit/>
          </a:bodyPr>
          <a:lstStyle/>
          <a:p>
            <a:pPr defTabSz="914377">
              <a:lnSpc>
                <a:spcPct val="107000"/>
              </a:lnSpc>
              <a:spcAft>
                <a:spcPts val="800"/>
              </a:spcAft>
            </a:pPr>
            <a:r>
              <a:rPr lang="en-US" sz="1200" b="1">
                <a:latin typeface="Public Sans"/>
                <a:cs typeface="Calibri"/>
              </a:rPr>
              <a:t>Post: </a:t>
            </a:r>
            <a:r>
              <a:rPr lang="en-AU" sz="1200">
                <a:latin typeface="Public Sans"/>
                <a:cs typeface="Calibri"/>
              </a:rPr>
              <a:t>Submissions are now open for the 2023 Australian Institute for Disaster Resilience Resilient Australia Awards! </a:t>
            </a:r>
          </a:p>
          <a:p>
            <a:pPr defTabSz="914377">
              <a:lnSpc>
                <a:spcPct val="107000"/>
              </a:lnSpc>
              <a:spcAft>
                <a:spcPts val="800"/>
              </a:spcAft>
            </a:pPr>
            <a:r>
              <a:rPr lang="en-AU" sz="1200">
                <a:latin typeface="Public Sans"/>
                <a:cs typeface="Calibri"/>
              </a:rPr>
              <a:t>The Resilient Australia Awards celebrate initiatives that foster community resilience to disasters and emergencies across 7 award categories: community, business, government, local government, school, photography, and mental health and wellbeing.</a:t>
            </a:r>
          </a:p>
          <a:p>
            <a:pPr defTabSz="914377">
              <a:lnSpc>
                <a:spcPct val="107000"/>
              </a:lnSpc>
              <a:spcAft>
                <a:spcPts val="800"/>
              </a:spcAft>
            </a:pPr>
            <a:r>
              <a:rPr lang="en-AU" sz="1200">
                <a:latin typeface="Public Sans"/>
                <a:cs typeface="Calibri"/>
              </a:rPr>
              <a:t>Do you have an initiative that shows resilience in action? Make your submission here: </a:t>
            </a:r>
            <a:r>
              <a:rPr lang="en-AU" sz="1200">
                <a:latin typeface="Public Sans"/>
                <a:cs typeface="Calibri"/>
                <a:hlinkClick r:id="rId3">
                  <a:extLst>
                    <a:ext uri="{A12FA001-AC4F-418D-AE19-62706E023703}">
                      <ahyp:hlinkClr xmlns:ahyp="http://schemas.microsoft.com/office/drawing/2018/hyperlinkcolor" val="tx"/>
                    </a:ext>
                  </a:extLst>
                </a:hlinkClick>
              </a:rPr>
              <a:t>www.aidr.org.au/raa</a:t>
            </a:r>
            <a:r>
              <a:rPr lang="en-AU" sz="1200">
                <a:latin typeface="Public Sans"/>
                <a:cs typeface="Calibri"/>
              </a:rPr>
              <a:t> by 13 June 2023.</a:t>
            </a:r>
          </a:p>
          <a:p>
            <a:pPr defTabSz="914377">
              <a:lnSpc>
                <a:spcPct val="107000"/>
              </a:lnSpc>
              <a:spcAft>
                <a:spcPts val="800"/>
              </a:spcAft>
            </a:pPr>
            <a:r>
              <a:rPr lang="en-AU" sz="1200">
                <a:latin typeface="Public Sans"/>
                <a:cs typeface="Calibri"/>
              </a:rPr>
              <a:t>#RAA23</a:t>
            </a:r>
          </a:p>
        </p:txBody>
      </p:sp>
      <p:pic>
        <p:nvPicPr>
          <p:cNvPr id="7" name="Picture 6" descr="A picture containing text, outdoor, sky, cloud&#10;&#10;Description automatically generated">
            <a:extLst>
              <a:ext uri="{FF2B5EF4-FFF2-40B4-BE49-F238E27FC236}">
                <a16:creationId xmlns:a16="http://schemas.microsoft.com/office/drawing/2014/main" id="{877239D2-AC16-49E4-4DE6-25A65845D4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416" y="1858176"/>
            <a:ext cx="3600000" cy="3600000"/>
          </a:xfrm>
          <a:prstGeom prst="rect">
            <a:avLst/>
          </a:prstGeom>
        </p:spPr>
      </p:pic>
    </p:spTree>
    <p:extLst>
      <p:ext uri="{BB962C8B-B14F-4D97-AF65-F5344CB8AC3E}">
        <p14:creationId xmlns:p14="http://schemas.microsoft.com/office/powerpoint/2010/main" val="296623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AU" sz="2800">
                <a:latin typeface="Public Sans" pitchFamily="2" charset="0"/>
              </a:rPr>
              <a:t>Social content: Resilient Australia Awards </a:t>
            </a: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65990" y="6498723"/>
            <a:ext cx="147476" cy="153888"/>
          </a:xfrm>
        </p:spPr>
        <p:txBody>
          <a:bodyPr/>
          <a:lstStyle/>
          <a:p>
            <a:fld id="{6445CA75-65CF-428D-AAFD-249FBBE0F4CE}" type="slidenum">
              <a:rPr lang="en-GB" smtClean="0"/>
              <a:pPr/>
              <a:t>13</a:t>
            </a:fld>
            <a:endParaRPr lang="en-GB"/>
          </a:p>
        </p:txBody>
      </p:sp>
      <p:sp>
        <p:nvSpPr>
          <p:cNvPr id="10" name="TextBox 9">
            <a:extLst>
              <a:ext uri="{FF2B5EF4-FFF2-40B4-BE49-F238E27FC236}">
                <a16:creationId xmlns:a16="http://schemas.microsoft.com/office/drawing/2014/main" id="{89210F60-3E87-367F-957E-7DF43AF037FB}"/>
              </a:ext>
            </a:extLst>
          </p:cNvPr>
          <p:cNvSpPr txBox="1"/>
          <p:nvPr/>
        </p:nvSpPr>
        <p:spPr>
          <a:xfrm>
            <a:off x="597667" y="1500561"/>
            <a:ext cx="3050277" cy="249375"/>
          </a:xfrm>
          <a:prstGeom prst="rect">
            <a:avLst/>
          </a:prstGeom>
        </p:spPr>
        <p:txBody>
          <a:bodyPr vert="horz" lIns="0" tIns="0" rIns="0" bIns="0" rtlCol="0" anchor="t" anchorCtr="0">
            <a:normAutofit/>
          </a:bodyPr>
          <a:lstStyle/>
          <a:p>
            <a:pPr defTabSz="914377">
              <a:spcAft>
                <a:spcPts val="1200"/>
              </a:spcAft>
            </a:pPr>
            <a:r>
              <a:rPr lang="en-AU" sz="1200" b="0" kern="1200">
                <a:latin typeface="Public Sans"/>
                <a:hlinkClick r:id="rId2">
                  <a:extLst>
                    <a:ext uri="{A12FA001-AC4F-418D-AE19-62706E023703}">
                      <ahyp:hlinkClr xmlns:ahyp="http://schemas.microsoft.com/office/drawing/2018/hyperlinkcolor" val="tx"/>
                    </a:ext>
                  </a:extLst>
                </a:hlinkClick>
              </a:rPr>
              <a:t>Click here to download social tile</a:t>
            </a:r>
            <a:endParaRPr lang="en-AU" sz="1200" b="0" kern="1200">
              <a:latin typeface="Public Sans"/>
            </a:endParaRPr>
          </a:p>
        </p:txBody>
      </p:sp>
      <p:sp>
        <p:nvSpPr>
          <p:cNvPr id="11" name="TextBox 10">
            <a:extLst>
              <a:ext uri="{FF2B5EF4-FFF2-40B4-BE49-F238E27FC236}">
                <a16:creationId xmlns:a16="http://schemas.microsoft.com/office/drawing/2014/main" id="{689DF09A-A484-BCA3-8893-BB189C2E2862}"/>
              </a:ext>
            </a:extLst>
          </p:cNvPr>
          <p:cNvSpPr txBox="1"/>
          <p:nvPr/>
        </p:nvSpPr>
        <p:spPr>
          <a:xfrm>
            <a:off x="5087938" y="1809163"/>
            <a:ext cx="5111750" cy="2769191"/>
          </a:xfrm>
          <a:prstGeom prst="rect">
            <a:avLst/>
          </a:prstGeom>
        </p:spPr>
        <p:txBody>
          <a:bodyPr vert="horz" lIns="0" tIns="0" rIns="0" bIns="0" rtlCol="0" anchor="t">
            <a:noAutofit/>
          </a:bodyPr>
          <a:lstStyle/>
          <a:p>
            <a:pPr defTabSz="914377">
              <a:lnSpc>
                <a:spcPct val="107000"/>
              </a:lnSpc>
              <a:spcAft>
                <a:spcPts val="800"/>
              </a:spcAft>
            </a:pPr>
            <a:r>
              <a:rPr lang="en-US" sz="1200" b="1" dirty="0">
                <a:latin typeface="Public Sans"/>
                <a:cs typeface="Calibri"/>
              </a:rPr>
              <a:t>Post: </a:t>
            </a:r>
            <a:r>
              <a:rPr lang="en-AU" sz="1200" dirty="0">
                <a:latin typeface="Public Sans"/>
                <a:cs typeface="Calibri"/>
              </a:rPr>
              <a:t>The Resilient Australia Awards highlight initiatives across the country that are making communities safer, more connected, and better prepared. </a:t>
            </a:r>
          </a:p>
          <a:p>
            <a:pPr defTabSz="914377">
              <a:lnSpc>
                <a:spcPct val="107000"/>
              </a:lnSpc>
              <a:spcAft>
                <a:spcPts val="800"/>
              </a:spcAft>
            </a:pPr>
            <a:r>
              <a:rPr lang="en-AU" sz="1200" dirty="0">
                <a:latin typeface="Public Sans"/>
                <a:cs typeface="Calibri"/>
              </a:rPr>
              <a:t>There are seven nomination categories: community, business, government, local government, school, photography, and mental health and wellbeing.</a:t>
            </a:r>
          </a:p>
          <a:p>
            <a:pPr defTabSz="914377">
              <a:lnSpc>
                <a:spcPct val="107000"/>
              </a:lnSpc>
              <a:spcAft>
                <a:spcPts val="800"/>
              </a:spcAft>
            </a:pPr>
            <a:r>
              <a:rPr lang="en-AU" sz="1200" dirty="0">
                <a:latin typeface="Public Sans"/>
                <a:cs typeface="Calibri"/>
              </a:rPr>
              <a:t>Don’t miss you chance to share your resilience building project as part of #RAA23. Make a submission and share your story today: </a:t>
            </a:r>
            <a:r>
              <a:rPr lang="en-AU" sz="1200" dirty="0">
                <a:latin typeface="Public Sans"/>
                <a:cs typeface="Calibri"/>
                <a:hlinkClick r:id="rId3">
                  <a:extLst>
                    <a:ext uri="{A12FA001-AC4F-418D-AE19-62706E023703}">
                      <ahyp:hlinkClr xmlns:ahyp="http://schemas.microsoft.com/office/drawing/2018/hyperlinkcolor" val="tx"/>
                    </a:ext>
                  </a:extLst>
                </a:hlinkClick>
              </a:rPr>
              <a:t>www.aidr.org.au/raa</a:t>
            </a:r>
            <a:endParaRPr lang="en-AU" sz="1200" dirty="0">
              <a:latin typeface="Public Sans"/>
              <a:cs typeface="Calibri"/>
            </a:endParaRPr>
          </a:p>
          <a:p>
            <a:endParaRPr lang="en-AU" sz="1200" dirty="0">
              <a:effectLst/>
              <a:latin typeface="Public Sans"/>
            </a:endParaRPr>
          </a:p>
        </p:txBody>
      </p:sp>
      <p:pic>
        <p:nvPicPr>
          <p:cNvPr id="12" name="Picture 11" descr="A picture containing text, water, outdoor, sky&#10;&#10;Description automatically generated">
            <a:extLst>
              <a:ext uri="{FF2B5EF4-FFF2-40B4-BE49-F238E27FC236}">
                <a16:creationId xmlns:a16="http://schemas.microsoft.com/office/drawing/2014/main" id="{24E8488E-047F-ECA9-DEF8-848B6F921E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413" y="1849306"/>
            <a:ext cx="3600000" cy="3600000"/>
          </a:xfrm>
          <a:prstGeom prst="rect">
            <a:avLst/>
          </a:prstGeom>
        </p:spPr>
      </p:pic>
    </p:spTree>
    <p:extLst>
      <p:ext uri="{BB962C8B-B14F-4D97-AF65-F5344CB8AC3E}">
        <p14:creationId xmlns:p14="http://schemas.microsoft.com/office/powerpoint/2010/main" val="372392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GB" sz="2800">
                <a:latin typeface="Public Sans" pitchFamily="2" charset="0"/>
              </a:rPr>
              <a:t>Poster: flood support for communities </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65990" y="6498723"/>
            <a:ext cx="147476" cy="153888"/>
          </a:xfrm>
        </p:spPr>
        <p:txBody>
          <a:bodyPr/>
          <a:lstStyle/>
          <a:p>
            <a:fld id="{6445CA75-65CF-428D-AAFD-249FBBE0F4CE}" type="slidenum">
              <a:rPr lang="en-GB" smtClean="0"/>
              <a:pPr/>
              <a:t>14</a:t>
            </a:fld>
            <a:endParaRPr lang="en-GB"/>
          </a:p>
        </p:txBody>
      </p:sp>
      <p:sp>
        <p:nvSpPr>
          <p:cNvPr id="12" name="TextBox 11">
            <a:extLst>
              <a:ext uri="{FF2B5EF4-FFF2-40B4-BE49-F238E27FC236}">
                <a16:creationId xmlns:a16="http://schemas.microsoft.com/office/drawing/2014/main" id="{4434145B-BCF2-8018-7BC3-1FF5E779FAD7}"/>
              </a:ext>
            </a:extLst>
          </p:cNvPr>
          <p:cNvSpPr txBox="1"/>
          <p:nvPr/>
        </p:nvSpPr>
        <p:spPr>
          <a:xfrm>
            <a:off x="502021" y="1463797"/>
            <a:ext cx="2904568" cy="276999"/>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Public Sans"/>
                <a:ea typeface="+mn-ea"/>
                <a:cs typeface="+mn-cs"/>
                <a:hlinkClick r:id="rId2">
                  <a:extLst>
                    <a:ext uri="{A12FA001-AC4F-418D-AE19-62706E023703}">
                      <ahyp:hlinkClr xmlns:ahyp="http://schemas.microsoft.com/office/drawing/2018/hyperlinkcolor" val="tx"/>
                    </a:ext>
                  </a:extLst>
                </a:hlinkClick>
              </a:rPr>
              <a:t>Click here to download A4 poster </a:t>
            </a:r>
            <a:endParaRPr kumimoji="0" lang="en-US" sz="2400" b="0" i="0" u="none" strike="noStrike" kern="1200" cap="none" spc="0" normalizeH="0" baseline="0" noProof="0">
              <a:ln>
                <a:noFill/>
              </a:ln>
              <a:effectLst/>
              <a:uLnTx/>
              <a:uFillTx/>
              <a:latin typeface="Public Sans"/>
              <a:ea typeface="+mn-ea"/>
              <a:cs typeface="Arial"/>
            </a:endParaRPr>
          </a:p>
        </p:txBody>
      </p:sp>
      <p:pic>
        <p:nvPicPr>
          <p:cNvPr id="4" name="Picture 3" descr="A picture containing table&#10;&#10;Description automatically generated">
            <a:extLst>
              <a:ext uri="{FF2B5EF4-FFF2-40B4-BE49-F238E27FC236}">
                <a16:creationId xmlns:a16="http://schemas.microsoft.com/office/drawing/2014/main" id="{C5D4A90C-4AF6-E893-E3CC-227EDB870B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563" y="1846323"/>
            <a:ext cx="2804026" cy="39653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842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3712C-6240-4253-93C1-A9A1C855180D}"/>
              </a:ext>
            </a:extLst>
          </p:cNvPr>
          <p:cNvSpPr>
            <a:spLocks noGrp="1"/>
          </p:cNvSpPr>
          <p:nvPr>
            <p:ph type="sldNum" sz="quarter" idx="11"/>
          </p:nvPr>
        </p:nvSpPr>
        <p:spPr>
          <a:xfrm>
            <a:off x="5965990" y="6498723"/>
            <a:ext cx="147476" cy="153888"/>
          </a:xfrm>
        </p:spPr>
        <p:txBody>
          <a:bodyPr/>
          <a:lstStyle/>
          <a:p>
            <a:fld id="{6445CA75-65CF-428D-AAFD-249FBBE0F4CE}" type="slidenum">
              <a:rPr lang="en-GB" smtClean="0"/>
              <a:pPr/>
              <a:t>15</a:t>
            </a:fld>
            <a:endParaRPr lang="en-GB"/>
          </a:p>
        </p:txBody>
      </p:sp>
      <p:sp>
        <p:nvSpPr>
          <p:cNvPr id="3" name="Text Placeholder 2">
            <a:extLst>
              <a:ext uri="{FF2B5EF4-FFF2-40B4-BE49-F238E27FC236}">
                <a16:creationId xmlns:a16="http://schemas.microsoft.com/office/drawing/2014/main" id="{42E1051A-40D2-4577-83D3-B99F72142016}"/>
              </a:ext>
            </a:extLst>
          </p:cNvPr>
          <p:cNvSpPr>
            <a:spLocks noGrp="1"/>
          </p:cNvSpPr>
          <p:nvPr>
            <p:ph type="body" sz="quarter" idx="12"/>
          </p:nvPr>
        </p:nvSpPr>
        <p:spPr>
          <a:xfrm>
            <a:off x="593276" y="3284149"/>
            <a:ext cx="6408000" cy="276999"/>
          </a:xfrm>
        </p:spPr>
        <p:txBody>
          <a:bodyPr/>
          <a:lstStyle/>
          <a:p>
            <a:r>
              <a:rPr lang="en-AU"/>
              <a:t>Flood grants and financial support</a:t>
            </a:r>
          </a:p>
        </p:txBody>
      </p:sp>
    </p:spTree>
    <p:extLst>
      <p:ext uri="{BB962C8B-B14F-4D97-AF65-F5344CB8AC3E}">
        <p14:creationId xmlns:p14="http://schemas.microsoft.com/office/powerpoint/2010/main" val="14494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GB" sz="2800">
                <a:latin typeface="Public Sans" pitchFamily="2" charset="0"/>
              </a:rPr>
              <a:t>Newsletter/web copy: financial support for businesses</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65990" y="6498723"/>
            <a:ext cx="147476" cy="153888"/>
          </a:xfrm>
        </p:spPr>
        <p:txBody>
          <a:bodyPr/>
          <a:lstStyle/>
          <a:p>
            <a:fld id="{6445CA75-65CF-428D-AAFD-249FBBE0F4CE}" type="slidenum">
              <a:rPr lang="en-GB" smtClean="0"/>
              <a:pPr/>
              <a:t>16</a:t>
            </a:fld>
            <a:endParaRPr lang="en-GB"/>
          </a:p>
        </p:txBody>
      </p:sp>
      <p:sp>
        <p:nvSpPr>
          <p:cNvPr id="4" name="Text Placeholder 3">
            <a:extLst>
              <a:ext uri="{FF2B5EF4-FFF2-40B4-BE49-F238E27FC236}">
                <a16:creationId xmlns:a16="http://schemas.microsoft.com/office/drawing/2014/main" id="{711AF75A-8E04-4E97-B73B-3282ADCD1B48}"/>
              </a:ext>
            </a:extLst>
          </p:cNvPr>
          <p:cNvSpPr>
            <a:spLocks noGrp="1"/>
          </p:cNvSpPr>
          <p:nvPr>
            <p:ph type="body" sz="quarter" idx="4294967295"/>
          </p:nvPr>
        </p:nvSpPr>
        <p:spPr>
          <a:xfrm>
            <a:off x="602562" y="1635728"/>
            <a:ext cx="10153650" cy="4778375"/>
          </a:xfrm>
        </p:spPr>
        <p:txBody>
          <a:bodyPr/>
          <a:lstStyle/>
          <a:p>
            <a:pPr marL="0" marR="0" lvl="0" indent="0" algn="l" defTabSz="914377"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AU" sz="1200" b="0" i="0" u="none" strike="noStrike" kern="1200" cap="none" spc="0" normalizeH="0" baseline="0" noProof="0">
                <a:ln>
                  <a:noFill/>
                </a:ln>
                <a:solidFill>
                  <a:schemeClr val="tx1"/>
                </a:solidFill>
                <a:effectLst/>
                <a:uLnTx/>
                <a:uFillTx/>
                <a:latin typeface="Public Sans"/>
              </a:rPr>
              <a:t>If your business, community group or not-for-profit has been affected by severe weather and flooding, there are </a:t>
            </a:r>
            <a:r>
              <a:rPr kumimoji="0" lang="en-AU" sz="1200" b="0" i="0" u="none" strike="noStrike" kern="1200" cap="none" spc="0" normalizeH="0" baseline="0" noProof="0">
                <a:ln>
                  <a:noFill/>
                </a:ln>
                <a:solidFill>
                  <a:schemeClr val="tx1"/>
                </a:solidFill>
                <a:effectLst/>
                <a:uLnTx/>
                <a:uFillTx/>
                <a:latin typeface="Public Sans"/>
                <a:hlinkClick r:id="rId2">
                  <a:extLst>
                    <a:ext uri="{A12FA001-AC4F-418D-AE19-62706E023703}">
                      <ahyp:hlinkClr xmlns:ahyp="http://schemas.microsoft.com/office/drawing/2018/hyperlinkcolor" val="tx"/>
                    </a:ext>
                  </a:extLst>
                </a:hlinkClick>
              </a:rPr>
              <a:t>grants, payments and other assistance</a:t>
            </a:r>
            <a:r>
              <a:rPr kumimoji="0" lang="en-AU" sz="1200" b="0" i="0" u="none" strike="noStrike" kern="1200" cap="none" spc="0" normalizeH="0" baseline="0" noProof="0">
                <a:ln>
                  <a:noFill/>
                </a:ln>
                <a:solidFill>
                  <a:schemeClr val="tx1"/>
                </a:solidFill>
                <a:effectLst/>
                <a:uLnTx/>
                <a:uFillTx/>
                <a:latin typeface="Public Sans"/>
              </a:rPr>
              <a:t> you can apply for. A </a:t>
            </a:r>
            <a:r>
              <a:rPr kumimoji="0" lang="en-AU" sz="1200" b="0" i="0" u="none" strike="noStrike" kern="1200" cap="none" spc="0" normalizeH="0" baseline="0" noProof="0">
                <a:ln>
                  <a:noFill/>
                </a:ln>
                <a:solidFill>
                  <a:schemeClr val="tx1"/>
                </a:solidFill>
                <a:effectLst/>
                <a:uLnTx/>
                <a:uFillTx/>
                <a:latin typeface="Public Sans"/>
                <a:hlinkClick r:id="rId3">
                  <a:extLst>
                    <a:ext uri="{A12FA001-AC4F-418D-AE19-62706E023703}">
                      <ahyp:hlinkClr xmlns:ahyp="http://schemas.microsoft.com/office/drawing/2018/hyperlinkcolor" val="tx"/>
                    </a:ext>
                  </a:extLst>
                </a:hlinkClick>
              </a:rPr>
              <a:t>Service NSW Business Concierge</a:t>
            </a:r>
            <a:r>
              <a:rPr kumimoji="0" lang="en-AU" sz="1200" b="0" i="0" u="none" strike="noStrike" kern="1200" cap="none" spc="0" normalizeH="0" baseline="0" noProof="0">
                <a:ln>
                  <a:noFill/>
                </a:ln>
                <a:solidFill>
                  <a:schemeClr val="tx1"/>
                </a:solidFill>
                <a:effectLst/>
                <a:uLnTx/>
                <a:uFillTx/>
                <a:latin typeface="Public Sans"/>
              </a:rPr>
              <a:t> can provide you with guidance on eligibility criteria and available support.</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hlinkClick r:id="rId4">
                  <a:extLst>
                    <a:ext uri="{A12FA001-AC4F-418D-AE19-62706E023703}">
                      <ahyp:hlinkClr xmlns:ahyp="http://schemas.microsoft.com/office/drawing/2018/hyperlinkcolor" val="tx"/>
                    </a:ext>
                  </a:extLst>
                </a:hlinkClick>
              </a:rPr>
              <a:t>Disaster Assistance Finder</a:t>
            </a:r>
            <a:r>
              <a:rPr kumimoji="0" lang="en-AU" sz="1200" b="1" i="0" u="none" strike="noStrike" kern="1200" cap="none" spc="0" normalizeH="0" baseline="0" noProof="0">
                <a:ln>
                  <a:noFill/>
                </a:ln>
                <a:solidFill>
                  <a:schemeClr val="tx1"/>
                </a:solidFill>
                <a:effectLst/>
                <a:uLnTx/>
                <a:uFillTx/>
                <a:latin typeface="Public Sans"/>
              </a:rPr>
              <a:t>: </a:t>
            </a:r>
            <a:r>
              <a:rPr kumimoji="0" lang="en-AU" sz="1200" b="0" i="0" u="none" strike="noStrike" kern="1200" cap="none" spc="0" normalizeH="0" baseline="0" noProof="0">
                <a:ln>
                  <a:noFill/>
                </a:ln>
                <a:solidFill>
                  <a:schemeClr val="tx1"/>
                </a:solidFill>
                <a:effectLst/>
                <a:uLnTx/>
                <a:uFillTx/>
                <a:latin typeface="Public Sans"/>
              </a:rPr>
              <a:t>Find the support that suits your circumstances by using the </a:t>
            </a:r>
            <a:r>
              <a:rPr kumimoji="0" lang="en-AU" sz="1200" b="0" i="0" u="none" strike="noStrike" kern="1200" cap="none" spc="0" normalizeH="0" baseline="0" noProof="0">
                <a:ln>
                  <a:noFill/>
                </a:ln>
                <a:solidFill>
                  <a:schemeClr val="tx1"/>
                </a:solidFill>
                <a:effectLst/>
                <a:uLnTx/>
                <a:uFillTx/>
                <a:latin typeface="Public Sans"/>
                <a:hlinkClick r:id="rId4">
                  <a:extLst>
                    <a:ext uri="{A12FA001-AC4F-418D-AE19-62706E023703}">
                      <ahyp:hlinkClr xmlns:ahyp="http://schemas.microsoft.com/office/drawing/2018/hyperlinkcolor" val="tx"/>
                    </a:ext>
                  </a:extLst>
                </a:hlinkClick>
              </a:rPr>
              <a:t>Disaster Assistance Finder</a:t>
            </a:r>
            <a:r>
              <a:rPr kumimoji="0" lang="en-AU" sz="1200" b="0" i="0" u="none" strike="noStrike" kern="1200" cap="none" spc="0" normalizeH="0" baseline="0" noProof="0">
                <a:ln>
                  <a:noFill/>
                </a:ln>
                <a:solidFill>
                  <a:schemeClr val="tx1"/>
                </a:solidFill>
                <a:effectLst/>
                <a:uLnTx/>
                <a:uFillTx/>
                <a:latin typeface="Public Sans"/>
              </a:rPr>
              <a:t> which now enables people to identify themselves as Aboriginal or Torres Strait Islander and find out about relevant support and services.</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sng" strike="noStrike" kern="1200" cap="none" spc="0" normalizeH="0" baseline="0" noProof="0">
                <a:ln>
                  <a:noFill/>
                </a:ln>
                <a:solidFill>
                  <a:schemeClr val="tx1"/>
                </a:solidFill>
                <a:effectLst/>
                <a:uLnTx/>
                <a:uFillTx/>
                <a:latin typeface="Public Sans"/>
                <a:ea typeface="Calibri"/>
                <a:hlinkClick r:id="rId5">
                  <a:extLst>
                    <a:ext uri="{A12FA001-AC4F-418D-AE19-62706E023703}">
                      <ahyp:hlinkClr xmlns:ahyp="http://schemas.microsoft.com/office/drawing/2018/hyperlinkcolor" val="tx"/>
                    </a:ext>
                  </a:extLst>
                </a:hlinkClick>
              </a:rPr>
              <a:t>Disaster relief loans and subsidies</a:t>
            </a:r>
            <a:r>
              <a:rPr kumimoji="0" lang="en-AU" sz="1200" b="1" i="0" u="none" strike="noStrike" kern="1200" cap="none" spc="0" normalizeH="0" baseline="0" noProof="0">
                <a:ln>
                  <a:noFill/>
                </a:ln>
                <a:solidFill>
                  <a:schemeClr val="tx1"/>
                </a:solidFill>
                <a:effectLst/>
                <a:uLnTx/>
                <a:uFillTx/>
                <a:latin typeface="Public Sans"/>
                <a:ea typeface="Calibri"/>
              </a:rPr>
              <a:t>:</a:t>
            </a:r>
            <a:r>
              <a:rPr kumimoji="0" lang="en-AU" sz="1200" b="0" i="0" u="none" strike="noStrike" kern="1200" cap="none" spc="0" normalizeH="0" baseline="0" noProof="0">
                <a:ln>
                  <a:noFill/>
                </a:ln>
                <a:solidFill>
                  <a:schemeClr val="tx1"/>
                </a:solidFill>
                <a:effectLst/>
                <a:uLnTx/>
                <a:uFillTx/>
                <a:latin typeface="Public Sans"/>
                <a:ea typeface="Calibri"/>
              </a:rPr>
              <a:t> Organisations or </a:t>
            </a:r>
            <a:r>
              <a:rPr kumimoji="0" lang="en-AU" sz="1200" b="0" i="0" u="none" strike="noStrike" kern="1200" cap="none" spc="0" normalizeH="0" baseline="0" noProof="0">
                <a:ln>
                  <a:noFill/>
                </a:ln>
                <a:solidFill>
                  <a:schemeClr val="tx1"/>
                </a:solidFill>
                <a:effectLst/>
                <a:uLnTx/>
                <a:uFillTx/>
                <a:latin typeface="Public Sans"/>
              </a:rPr>
              <a:t>businesses impacted by a disaster</a:t>
            </a:r>
            <a:r>
              <a:rPr kumimoji="0" lang="en-AU" sz="1200" b="0" i="0" u="none" strike="noStrike" kern="1200" cap="none" spc="0" normalizeH="0" baseline="0" noProof="0">
                <a:ln>
                  <a:noFill/>
                </a:ln>
                <a:solidFill>
                  <a:schemeClr val="tx1"/>
                </a:solidFill>
                <a:effectLst/>
                <a:uLnTx/>
                <a:uFillTx/>
                <a:latin typeface="Public Sans"/>
                <a:ea typeface="Calibri"/>
              </a:rPr>
              <a:t> may be eligible for concessional loans or subsidies. This includes loans for </a:t>
            </a:r>
            <a:r>
              <a:rPr kumimoji="0" lang="en-AU" sz="1200" b="0" i="0" u="sng" strike="noStrike" kern="1200" cap="none" spc="0" normalizeH="0" baseline="0" noProof="0">
                <a:ln>
                  <a:noFill/>
                </a:ln>
                <a:solidFill>
                  <a:schemeClr val="tx1"/>
                </a:solidFill>
                <a:effectLst/>
                <a:uLnTx/>
                <a:uFillTx/>
                <a:latin typeface="Public Sans"/>
                <a:ea typeface="Calibri"/>
                <a:hlinkClick r:id="rId6">
                  <a:extLst>
                    <a:ext uri="{A12FA001-AC4F-418D-AE19-62706E023703}">
                      <ahyp:hlinkClr xmlns:ahyp="http://schemas.microsoft.com/office/drawing/2018/hyperlinkcolor" val="tx"/>
                    </a:ext>
                  </a:extLst>
                </a:hlinkClick>
              </a:rPr>
              <a:t>small businesses</a:t>
            </a:r>
            <a:r>
              <a:rPr kumimoji="0" lang="en-AU" sz="1200" b="0" i="0" u="none" strike="noStrike" kern="1200" cap="none" spc="0" normalizeH="0" baseline="0" noProof="0">
                <a:ln>
                  <a:noFill/>
                </a:ln>
                <a:solidFill>
                  <a:schemeClr val="tx1"/>
                </a:solidFill>
                <a:effectLst/>
                <a:uLnTx/>
                <a:uFillTx/>
                <a:latin typeface="Public Sans"/>
                <a:ea typeface="Calibri"/>
              </a:rPr>
              <a:t> (up to $130,000), </a:t>
            </a:r>
            <a:r>
              <a:rPr kumimoji="0" lang="en-AU" sz="1200" b="0" i="0" u="sng" strike="noStrike" kern="1200" cap="none" spc="0" normalizeH="0" baseline="0" noProof="0">
                <a:ln>
                  <a:noFill/>
                </a:ln>
                <a:solidFill>
                  <a:schemeClr val="tx1"/>
                </a:solidFill>
                <a:effectLst/>
                <a:uLnTx/>
                <a:uFillTx/>
                <a:latin typeface="Public Sans"/>
                <a:ea typeface="Calibri"/>
                <a:hlinkClick r:id="rId7">
                  <a:extLst>
                    <a:ext uri="{A12FA001-AC4F-418D-AE19-62706E023703}">
                      <ahyp:hlinkClr xmlns:ahyp="http://schemas.microsoft.com/office/drawing/2018/hyperlinkcolor" val="tx"/>
                    </a:ext>
                  </a:extLst>
                </a:hlinkClick>
              </a:rPr>
              <a:t>non-profit organisations</a:t>
            </a:r>
            <a:r>
              <a:rPr kumimoji="0" lang="en-AU" sz="1200" b="0" i="0" u="none" strike="noStrike" kern="1200" cap="none" spc="0" normalizeH="0" baseline="0" noProof="0">
                <a:ln>
                  <a:noFill/>
                </a:ln>
                <a:solidFill>
                  <a:schemeClr val="tx1"/>
                </a:solidFill>
                <a:effectLst/>
                <a:uLnTx/>
                <a:uFillTx/>
                <a:latin typeface="Public Sans"/>
                <a:ea typeface="Calibri"/>
              </a:rPr>
              <a:t> (up to $25,000), and the </a:t>
            </a:r>
            <a:r>
              <a:rPr kumimoji="0" lang="en-AU" sz="1200" b="0" i="0" u="sng" strike="noStrike" kern="1200" cap="none" spc="0" normalizeH="0" baseline="0" noProof="0">
                <a:ln>
                  <a:noFill/>
                </a:ln>
                <a:solidFill>
                  <a:schemeClr val="tx1"/>
                </a:solidFill>
                <a:effectLst/>
                <a:uLnTx/>
                <a:uFillTx/>
                <a:latin typeface="Public Sans"/>
                <a:ea typeface="Calibri"/>
                <a:hlinkClick r:id="rId8">
                  <a:extLst>
                    <a:ext uri="{A12FA001-AC4F-418D-AE19-62706E023703}">
                      <ahyp:hlinkClr xmlns:ahyp="http://schemas.microsoft.com/office/drawing/2018/hyperlinkcolor" val="tx"/>
                    </a:ext>
                  </a:extLst>
                </a:hlinkClick>
              </a:rPr>
              <a:t>Donated Fodder Transport Subsidy</a:t>
            </a:r>
            <a:r>
              <a:rPr kumimoji="0" lang="en-AU" sz="1200" b="0" i="0" u="none" strike="noStrike" kern="1200" cap="none" spc="0" normalizeH="0" baseline="0" noProof="0">
                <a:ln>
                  <a:noFill/>
                </a:ln>
                <a:solidFill>
                  <a:schemeClr val="tx1"/>
                </a:solidFill>
                <a:effectLst/>
                <a:uLnTx/>
                <a:uFillTx/>
                <a:latin typeface="Public Sans"/>
                <a:ea typeface="Calibri"/>
              </a:rPr>
              <a:t>. For a list of </a:t>
            </a:r>
            <a:r>
              <a:rPr kumimoji="0" lang="en-AU" sz="1200" b="0" i="0" u="none" strike="noStrike" kern="1200" cap="none" spc="0" normalizeH="0" baseline="0" noProof="0">
                <a:ln>
                  <a:noFill/>
                </a:ln>
                <a:solidFill>
                  <a:schemeClr val="tx1"/>
                </a:solidFill>
                <a:effectLst/>
                <a:uLnTx/>
                <a:uFillTx/>
                <a:latin typeface="Public Sans"/>
              </a:rPr>
              <a:t>Local Government Areas </a:t>
            </a:r>
            <a:r>
              <a:rPr kumimoji="0" lang="en-AU" sz="1200" b="0" i="0" u="none" strike="noStrike" kern="1200" cap="none" spc="0" normalizeH="0" baseline="0" noProof="0">
                <a:ln>
                  <a:noFill/>
                </a:ln>
                <a:solidFill>
                  <a:schemeClr val="tx1"/>
                </a:solidFill>
                <a:effectLst/>
                <a:uLnTx/>
                <a:uFillTx/>
                <a:latin typeface="Public Sans"/>
                <a:ea typeface="Calibri"/>
              </a:rPr>
              <a:t>eligible for disaster assistance refer to the NSW Rural Assistance Authority’s </a:t>
            </a:r>
            <a:r>
              <a:rPr kumimoji="0" lang="en-AU" sz="1200" b="0" i="0" u="sng" strike="noStrike" kern="1200" cap="none" spc="0" normalizeH="0" baseline="0" noProof="0">
                <a:ln>
                  <a:noFill/>
                </a:ln>
                <a:solidFill>
                  <a:schemeClr val="tx1"/>
                </a:solidFill>
                <a:effectLst/>
                <a:uLnTx/>
                <a:uFillTx/>
                <a:latin typeface="Public Sans"/>
                <a:ea typeface="Calibri"/>
                <a:hlinkClick r:id="rId9">
                  <a:extLst>
                    <a:ext uri="{A12FA001-AC4F-418D-AE19-62706E023703}">
                      <ahyp:hlinkClr xmlns:ahyp="http://schemas.microsoft.com/office/drawing/2018/hyperlinkcolor" val="tx"/>
                    </a:ext>
                  </a:extLst>
                </a:hlinkClick>
              </a:rPr>
              <a:t>Declared Natural Disasters</a:t>
            </a:r>
            <a:r>
              <a:rPr kumimoji="0" lang="en-AU" sz="1200" b="0" i="0" u="none" strike="noStrike" kern="1200" cap="none" spc="0" normalizeH="0" baseline="0" noProof="0">
                <a:ln>
                  <a:noFill/>
                </a:ln>
                <a:solidFill>
                  <a:schemeClr val="tx1"/>
                </a:solidFill>
                <a:effectLst/>
                <a:uLnTx/>
                <a:uFillTx/>
                <a:latin typeface="Public Sans"/>
                <a:ea typeface="Calibri"/>
              </a:rPr>
              <a:t> webpage or call 1800 678 593.  </a:t>
            </a:r>
            <a:endParaRPr kumimoji="0" lang="en-AU" sz="1200" b="0" i="0" u="none" strike="noStrike" kern="1200" cap="none" spc="0" normalizeH="0" baseline="0" noProof="0">
              <a:ln>
                <a:noFill/>
              </a:ln>
              <a:solidFill>
                <a:schemeClr val="tx1"/>
              </a:solidFill>
              <a:effectLst/>
              <a:uLnTx/>
              <a:uFillTx/>
              <a:latin typeface="Public Sans"/>
              <a:ea typeface="Calibri" panose="020F0502020204030204" pitchFamily="34" charset="0"/>
            </a:endParaRP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hlinkClick r:id="rId10">
                  <a:extLst>
                    <a:ext uri="{A12FA001-AC4F-418D-AE19-62706E023703}">
                      <ahyp:hlinkClr xmlns:ahyp="http://schemas.microsoft.com/office/drawing/2018/hyperlinkcolor" val="tx"/>
                    </a:ext>
                  </a:extLst>
                </a:hlinkClick>
              </a:rPr>
              <a:t>Disaster recovery small business </a:t>
            </a:r>
            <a:r>
              <a:rPr kumimoji="0" lang="en-AU" sz="1200" b="1" i="0" u="none" strike="noStrike" kern="1200" cap="none" spc="0" normalizeH="0" baseline="0" noProof="0">
                <a:ln>
                  <a:noFill/>
                </a:ln>
                <a:solidFill>
                  <a:schemeClr val="tx1"/>
                </a:solidFill>
                <a:effectLst/>
                <a:uLnTx/>
                <a:uFillTx/>
                <a:latin typeface="Public Sans"/>
                <a:hlinkClick r:id="rId10">
                  <a:extLst>
                    <a:ext uri="{A12FA001-AC4F-418D-AE19-62706E023703}">
                      <ahyp:hlinkClr xmlns:ahyp="http://schemas.microsoft.com/office/drawing/2018/hyperlinkcolor" val="tx"/>
                    </a:ext>
                  </a:extLst>
                </a:hlinkClick>
              </a:rPr>
              <a:t>grant</a:t>
            </a:r>
            <a:r>
              <a:rPr kumimoji="0" lang="en-AU" sz="1200" b="1" i="0" u="none" strike="noStrike" kern="1200" cap="none" spc="0" normalizeH="0" baseline="0" noProof="0">
                <a:ln>
                  <a:noFill/>
                </a:ln>
                <a:solidFill>
                  <a:schemeClr val="tx1"/>
                </a:solidFill>
                <a:effectLst/>
                <a:uLnTx/>
                <a:uFillTx/>
                <a:latin typeface="Public Sans"/>
              </a:rPr>
              <a:t>: </a:t>
            </a:r>
            <a:r>
              <a:rPr kumimoji="0" lang="en-AU" sz="1200" b="0" i="0" u="none" strike="noStrike" kern="1200" cap="none" spc="0" normalizeH="0" baseline="0" noProof="0">
                <a:ln>
                  <a:noFill/>
                </a:ln>
                <a:solidFill>
                  <a:schemeClr val="tx1"/>
                </a:solidFill>
                <a:effectLst/>
                <a:uLnTx/>
                <a:uFillTx/>
                <a:latin typeface="Public Sans"/>
              </a:rPr>
              <a:t>If you’re a small business or a not-for-profit organisation in a defined disaster area and have been impacted by storms and floods beginning in February 2022, June 2022, or August 2022, you may be eligible for a storm and flood disaster recovery grant. The disaster recovery grant of up to $50,000 is to help pay for the costs of clean-up and reinstatement of operations. </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hlinkClick r:id="rId11">
                  <a:extLst>
                    <a:ext uri="{A12FA001-AC4F-418D-AE19-62706E023703}">
                      <ahyp:hlinkClr xmlns:ahyp="http://schemas.microsoft.com/office/drawing/2018/hyperlinkcolor" val="tx"/>
                    </a:ext>
                  </a:extLst>
                </a:hlinkClick>
              </a:rPr>
              <a:t>Flood Property Assessment Program</a:t>
            </a:r>
            <a:r>
              <a:rPr kumimoji="0" lang="en-AU" sz="1200" b="1" i="0" u="none" strike="noStrike" kern="1200" cap="none" spc="0" normalizeH="0" baseline="0" noProof="0">
                <a:ln>
                  <a:noFill/>
                </a:ln>
                <a:solidFill>
                  <a:schemeClr val="tx1"/>
                </a:solidFill>
                <a:effectLst/>
                <a:uLnTx/>
                <a:uFillTx/>
                <a:latin typeface="Public Sans"/>
              </a:rPr>
              <a:t>: </a:t>
            </a:r>
            <a:r>
              <a:rPr kumimoji="0" lang="en-AU" sz="1200" b="0" i="0" u="none" strike="noStrike" kern="1200" cap="none" spc="0" normalizeH="0" baseline="0" noProof="0">
                <a:ln>
                  <a:noFill/>
                </a:ln>
                <a:solidFill>
                  <a:schemeClr val="tx1"/>
                </a:solidFill>
                <a:effectLst/>
                <a:uLnTx/>
                <a:uFillTx/>
                <a:latin typeface="Public Sans"/>
              </a:rPr>
              <a:t>Free structural assessments are available for damaged buildings in eligible Local Government Areas</a:t>
            </a:r>
            <a:r>
              <a:rPr kumimoji="0" lang="en-AU" sz="1200" b="0" i="0" u="none" strike="noStrike" kern="1200" cap="none" spc="0" normalizeH="0" baseline="0" noProof="0">
                <a:ln>
                  <a:noFill/>
                </a:ln>
                <a:solidFill>
                  <a:schemeClr val="tx1"/>
                </a:solidFill>
                <a:effectLst/>
                <a:uLnTx/>
                <a:uFillTx/>
                <a:latin typeface="Public Sans"/>
                <a:ea typeface="+mn-lt"/>
                <a:cs typeface="+mn-lt"/>
              </a:rPr>
              <a:t> damaged by flooding in February and June 2022. </a:t>
            </a:r>
            <a:r>
              <a:rPr kumimoji="0" lang="en-AU" sz="1200" b="0" i="0" u="none" strike="noStrike" kern="1200" cap="none" spc="0" normalizeH="0" baseline="0" noProof="0">
                <a:ln>
                  <a:noFill/>
                </a:ln>
                <a:solidFill>
                  <a:schemeClr val="tx1"/>
                </a:solidFill>
                <a:effectLst/>
                <a:uLnTx/>
                <a:uFillTx/>
                <a:latin typeface="Public Sans"/>
              </a:rPr>
              <a:t>This is an opt-in program that provides a detailed assessment report, including a comprehensive scope of repair works and estimated repair costs.  </a:t>
            </a:r>
            <a:endParaRPr kumimoji="0" lang="en-AU" sz="1200" b="1" i="0" u="none" strike="noStrike" kern="1200" cap="none" spc="0" normalizeH="0" baseline="0" noProof="0">
              <a:ln>
                <a:noFill/>
              </a:ln>
              <a:solidFill>
                <a:schemeClr val="tx1"/>
              </a:solidFill>
              <a:effectLst/>
              <a:uLnTx/>
              <a:uFillTx/>
              <a:latin typeface="Public Sans"/>
            </a:endParaRP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hlinkClick r:id="rId12">
                  <a:extLst>
                    <a:ext uri="{A12FA001-AC4F-418D-AE19-62706E023703}">
                      <ahyp:hlinkClr xmlns:ahyp="http://schemas.microsoft.com/office/drawing/2018/hyperlinkcolor" val="tx"/>
                    </a:ext>
                  </a:extLst>
                </a:hlinkClick>
              </a:rPr>
              <a:t>Northern Rivers medium size business grant</a:t>
            </a:r>
            <a:r>
              <a:rPr kumimoji="0" lang="en-AU" sz="1200" b="1" i="0" u="none" strike="noStrike" kern="1200" cap="none" spc="0" normalizeH="0" baseline="0" noProof="0">
                <a:ln>
                  <a:noFill/>
                </a:ln>
                <a:solidFill>
                  <a:schemeClr val="tx1"/>
                </a:solidFill>
                <a:effectLst/>
                <a:uLnTx/>
                <a:uFillTx/>
                <a:latin typeface="Public Sans"/>
              </a:rPr>
              <a:t>:</a:t>
            </a:r>
            <a:r>
              <a:rPr kumimoji="0" lang="en-AU" sz="1200" b="0" i="0" u="none" strike="noStrike" kern="1200" cap="none" spc="0" normalizeH="0" baseline="0" noProof="0">
                <a:ln>
                  <a:noFill/>
                </a:ln>
                <a:solidFill>
                  <a:schemeClr val="tx1"/>
                </a:solidFill>
                <a:effectLst/>
                <a:uLnTx/>
                <a:uFillTx/>
                <a:latin typeface="Public Sans"/>
              </a:rPr>
              <a:t> Organisations and businesses in the Northern Rivers impacted by storms and floods beginning in February 2022 may be eligible for the </a:t>
            </a:r>
            <a:r>
              <a:rPr kumimoji="0" lang="en-AU" sz="1200" b="0" i="0" u="none" strike="noStrike" kern="1200" cap="none" spc="0" normalizeH="0" baseline="0" noProof="0">
                <a:ln>
                  <a:noFill/>
                </a:ln>
                <a:solidFill>
                  <a:schemeClr val="tx1"/>
                </a:solidFill>
                <a:effectLst/>
                <a:uLnTx/>
                <a:uFillTx/>
                <a:latin typeface="Public Sans"/>
                <a:hlinkClick r:id="rId13">
                  <a:extLst>
                    <a:ext uri="{A12FA001-AC4F-418D-AE19-62706E023703}">
                      <ahyp:hlinkClr xmlns:ahyp="http://schemas.microsoft.com/office/drawing/2018/hyperlinkcolor" val="tx"/>
                    </a:ext>
                  </a:extLst>
                </a:hlinkClick>
              </a:rPr>
              <a:t>medium size business grant</a:t>
            </a:r>
            <a:r>
              <a:rPr kumimoji="0" lang="en-AU" sz="1200" b="0" i="0" u="none" strike="noStrike" kern="1200" cap="none" spc="0" normalizeH="0" baseline="0" noProof="0">
                <a:ln>
                  <a:noFill/>
                </a:ln>
                <a:solidFill>
                  <a:schemeClr val="tx1"/>
                </a:solidFill>
                <a:effectLst/>
                <a:uLnTx/>
                <a:uFillTx/>
                <a:latin typeface="Public Sans"/>
              </a:rPr>
              <a:t>. This grant of up to $200,000 is to help pay for the costs of clean-up and reinstatement of a medium business or not-for-profit organisation. Organisations must be located in eligible Northern Rivers Local Government Areas. </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sng" strike="noStrike" kern="1200" cap="none" spc="0" normalizeH="0" baseline="0" noProof="0">
                <a:ln>
                  <a:noFill/>
                </a:ln>
                <a:solidFill>
                  <a:schemeClr val="tx1"/>
                </a:solidFill>
                <a:effectLst/>
                <a:uLnTx/>
                <a:uFillTx/>
                <a:latin typeface="Public Sans"/>
                <a:hlinkClick r:id="rId14">
                  <a:extLst>
                    <a:ext uri="{A12FA001-AC4F-418D-AE19-62706E023703}">
                      <ahyp:hlinkClr xmlns:ahyp="http://schemas.microsoft.com/office/drawing/2018/hyperlinkcolor" val="tx"/>
                    </a:ext>
                  </a:extLst>
                </a:hlinkClick>
              </a:rPr>
              <a:t>Northern Rivers commercial property return to business support grant</a:t>
            </a:r>
            <a:r>
              <a:rPr kumimoji="0" lang="en-AU" sz="1200" b="1" i="0" u="none" strike="noStrike" kern="1200" cap="none" spc="0" normalizeH="0" baseline="0" noProof="0">
                <a:ln>
                  <a:noFill/>
                </a:ln>
                <a:solidFill>
                  <a:schemeClr val="tx1"/>
                </a:solidFill>
                <a:effectLst/>
                <a:uLnTx/>
                <a:uFillTx/>
                <a:latin typeface="Public Sans"/>
              </a:rPr>
              <a:t>: </a:t>
            </a:r>
            <a:r>
              <a:rPr kumimoji="0" lang="en-AU" sz="1200" b="0" i="0" u="none" strike="noStrike" kern="1200" cap="none" spc="0" normalizeH="0" baseline="0" noProof="0">
                <a:ln>
                  <a:noFill/>
                </a:ln>
                <a:solidFill>
                  <a:schemeClr val="tx1"/>
                </a:solidFill>
                <a:effectLst/>
                <a:uLnTx/>
                <a:uFillTx/>
                <a:latin typeface="Public Sans"/>
                <a:ea typeface="+mn-lt"/>
                <a:cs typeface="+mn-lt"/>
              </a:rPr>
              <a:t>If you're a commercial property owner in the Northern Rivers and you were directly impacted by storms and floods beginning in February to March 2022, you may be eligible for the </a:t>
            </a:r>
            <a:r>
              <a:rPr kumimoji="0" lang="en-AU" sz="1200" b="0" i="0" u="none" strike="noStrike" kern="1200" cap="none" spc="0" normalizeH="0" baseline="0" noProof="0">
                <a:ln>
                  <a:noFill/>
                </a:ln>
                <a:solidFill>
                  <a:schemeClr val="tx1"/>
                </a:solidFill>
                <a:effectLst/>
                <a:uLnTx/>
                <a:uFillTx/>
                <a:latin typeface="Public Sans"/>
                <a:ea typeface="+mn-lt"/>
                <a:cs typeface="+mn-lt"/>
                <a:hlinkClick r:id="rId15">
                  <a:extLst>
                    <a:ext uri="{A12FA001-AC4F-418D-AE19-62706E023703}">
                      <ahyp:hlinkClr xmlns:ahyp="http://schemas.microsoft.com/office/drawing/2018/hyperlinkcolor" val="tx"/>
                    </a:ext>
                  </a:extLst>
                </a:hlinkClick>
              </a:rPr>
              <a:t>Northern Rivers commercial property return to business support grant</a:t>
            </a:r>
            <a:r>
              <a:rPr kumimoji="0" lang="en-AU" sz="1200" b="0" i="0" u="none" strike="noStrike" kern="1200" cap="none" spc="0" normalizeH="0" baseline="0" noProof="0">
                <a:ln>
                  <a:noFill/>
                </a:ln>
                <a:solidFill>
                  <a:schemeClr val="tx1"/>
                </a:solidFill>
                <a:effectLst/>
                <a:uLnTx/>
                <a:uFillTx/>
                <a:latin typeface="Public Sans"/>
                <a:ea typeface="+mn-lt"/>
                <a:cs typeface="+mn-lt"/>
              </a:rPr>
              <a:t>. </a:t>
            </a:r>
            <a:endParaRPr lang="en-AU">
              <a:solidFill>
                <a:schemeClr val="tx1"/>
              </a:solidFill>
              <a:latin typeface="Public Sans"/>
            </a:endParaRPr>
          </a:p>
        </p:txBody>
      </p:sp>
    </p:spTree>
    <p:extLst>
      <p:ext uri="{BB962C8B-B14F-4D97-AF65-F5344CB8AC3E}">
        <p14:creationId xmlns:p14="http://schemas.microsoft.com/office/powerpoint/2010/main" val="315592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775597"/>
          </a:xfrm>
        </p:spPr>
        <p:txBody>
          <a:bodyPr/>
          <a:lstStyle/>
          <a:p>
            <a:r>
              <a:rPr lang="en-GB" sz="2800">
                <a:latin typeface="Public Sans" pitchFamily="2" charset="0"/>
              </a:rPr>
              <a:t>Newsletter/web copy: financial support for farmers and primary producers </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65990" y="6498723"/>
            <a:ext cx="147476" cy="153888"/>
          </a:xfrm>
        </p:spPr>
        <p:txBody>
          <a:bodyPr/>
          <a:lstStyle/>
          <a:p>
            <a:fld id="{6445CA75-65CF-428D-AAFD-249FBBE0F4CE}" type="slidenum">
              <a:rPr lang="en-GB" smtClean="0"/>
              <a:pPr/>
              <a:t>17</a:t>
            </a:fld>
            <a:endParaRPr lang="en-GB"/>
          </a:p>
        </p:txBody>
      </p:sp>
      <p:sp>
        <p:nvSpPr>
          <p:cNvPr id="4" name="Text Placeholder 3">
            <a:extLst>
              <a:ext uri="{FF2B5EF4-FFF2-40B4-BE49-F238E27FC236}">
                <a16:creationId xmlns:a16="http://schemas.microsoft.com/office/drawing/2014/main" id="{711AF75A-8E04-4E97-B73B-3282ADCD1B48}"/>
              </a:ext>
            </a:extLst>
          </p:cNvPr>
          <p:cNvSpPr>
            <a:spLocks noGrp="1"/>
          </p:cNvSpPr>
          <p:nvPr>
            <p:ph type="body" sz="quarter" idx="4294967295"/>
          </p:nvPr>
        </p:nvSpPr>
        <p:spPr>
          <a:xfrm>
            <a:off x="587374" y="1619568"/>
            <a:ext cx="10393377" cy="4905375"/>
          </a:xfrm>
        </p:spPr>
        <p:txBody>
          <a:bodyPr/>
          <a:lstStyle/>
          <a:p>
            <a:pPr marL="0" marR="0" lvl="0" indent="0" algn="l" defTabSz="914377"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AU" sz="1200" b="0" i="0" u="none" strike="noStrike" kern="1200" cap="none" spc="0" normalizeH="0" baseline="0" noProof="0" dirty="0">
                <a:ln>
                  <a:noFill/>
                </a:ln>
                <a:solidFill>
                  <a:schemeClr val="tx1"/>
                </a:solidFill>
                <a:effectLst/>
                <a:uLnTx/>
                <a:uFillTx/>
                <a:latin typeface="Public Sans"/>
              </a:rPr>
              <a:t>There is a range of grants and payments for </a:t>
            </a:r>
            <a:r>
              <a:rPr kumimoji="0" lang="en-AU" sz="1200" b="0" i="0" u="none" strike="noStrike" kern="1200" cap="none" spc="0" normalizeH="0" baseline="0" noProof="0" dirty="0">
                <a:ln>
                  <a:noFill/>
                </a:ln>
                <a:solidFill>
                  <a:schemeClr val="tx1"/>
                </a:solidFill>
                <a:effectLst/>
                <a:uLnTx/>
                <a:uFillTx/>
                <a:latin typeface="Public Sans"/>
                <a:hlinkClick r:id="rId2">
                  <a:extLst>
                    <a:ext uri="{A12FA001-AC4F-418D-AE19-62706E023703}">
                      <ahyp:hlinkClr xmlns:ahyp="http://schemas.microsoft.com/office/drawing/2018/hyperlinkcolor" val="tx"/>
                    </a:ext>
                  </a:extLst>
                </a:hlinkClick>
              </a:rPr>
              <a:t>farmers and primary producers</a:t>
            </a:r>
            <a:r>
              <a:rPr kumimoji="0" lang="en-AU" sz="1200" b="0" i="0" u="none" strike="noStrike" kern="1200" cap="none" spc="0" normalizeH="0" baseline="0" noProof="0" dirty="0">
                <a:ln>
                  <a:noFill/>
                </a:ln>
                <a:solidFill>
                  <a:schemeClr val="tx1"/>
                </a:solidFill>
                <a:effectLst/>
                <a:uLnTx/>
                <a:uFillTx/>
                <a:latin typeface="Public Sans"/>
              </a:rPr>
              <a:t> affected by storms and floods in NSW. Find the support that suits your circumstances by using the </a:t>
            </a:r>
            <a:r>
              <a:rPr kumimoji="0" lang="en-AU" sz="1200" b="0" i="0" u="none" strike="noStrike" kern="1200" cap="none" spc="0" normalizeH="0" baseline="0" noProof="0" dirty="0">
                <a:ln>
                  <a:noFill/>
                </a:ln>
                <a:solidFill>
                  <a:schemeClr val="tx1"/>
                </a:solidFill>
                <a:effectLst/>
                <a:uLnTx/>
                <a:uFillTx/>
                <a:latin typeface="Public Sans"/>
                <a:hlinkClick r:id="rId3">
                  <a:extLst>
                    <a:ext uri="{A12FA001-AC4F-418D-AE19-62706E023703}">
                      <ahyp:hlinkClr xmlns:ahyp="http://schemas.microsoft.com/office/drawing/2018/hyperlinkcolor" val="tx"/>
                    </a:ext>
                  </a:extLst>
                </a:hlinkClick>
              </a:rPr>
              <a:t>Disaster Assistance Finder</a:t>
            </a:r>
            <a:r>
              <a:rPr kumimoji="0" lang="en-AU" sz="1200" b="0" i="0" u="none" strike="noStrike" kern="1200" cap="none" spc="0" normalizeH="0" baseline="0" noProof="0" dirty="0">
                <a:ln>
                  <a:noFill/>
                </a:ln>
                <a:solidFill>
                  <a:schemeClr val="tx1"/>
                </a:solidFill>
                <a:effectLst/>
                <a:uLnTx/>
                <a:uFillTx/>
                <a:latin typeface="Public Sans"/>
              </a:rPr>
              <a:t> or the </a:t>
            </a:r>
            <a:r>
              <a:rPr kumimoji="0" lang="en-AU" sz="1200" b="0" i="0" u="none" strike="noStrike" kern="1200" cap="none" spc="0" normalizeH="0" baseline="0" noProof="0" dirty="0">
                <a:ln>
                  <a:noFill/>
                </a:ln>
                <a:solidFill>
                  <a:schemeClr val="tx1"/>
                </a:solidFill>
                <a:effectLst/>
                <a:uLnTx/>
                <a:uFillTx/>
                <a:latin typeface="Public Sans"/>
                <a:hlinkClick r:id="rId4">
                  <a:extLst>
                    <a:ext uri="{A12FA001-AC4F-418D-AE19-62706E023703}">
                      <ahyp:hlinkClr xmlns:ahyp="http://schemas.microsoft.com/office/drawing/2018/hyperlinkcolor" val="tx"/>
                    </a:ext>
                  </a:extLst>
                </a:hlinkClick>
              </a:rPr>
              <a:t>grants and funding finder</a:t>
            </a:r>
            <a:r>
              <a:rPr kumimoji="0" lang="en-AU" sz="1200" b="0" i="0" u="none" strike="noStrike" kern="1200" cap="none" spc="0" normalizeH="0" baseline="0" noProof="0" dirty="0">
                <a:ln>
                  <a:noFill/>
                </a:ln>
                <a:solidFill>
                  <a:schemeClr val="tx1"/>
                </a:solidFill>
                <a:effectLst/>
                <a:uLnTx/>
                <a:uFillTx/>
                <a:latin typeface="Public Sans"/>
              </a:rPr>
              <a:t>.</a:t>
            </a:r>
            <a:endParaRPr kumimoji="0" lang="en-AU" sz="1200" b="1" i="0" u="none" strike="noStrike" kern="1200" cap="none" spc="0" normalizeH="0" baseline="0" noProof="0" dirty="0">
              <a:ln>
                <a:noFill/>
              </a:ln>
              <a:solidFill>
                <a:schemeClr val="tx1"/>
              </a:solidFill>
              <a:effectLst/>
              <a:uLnTx/>
              <a:uFillTx/>
              <a:latin typeface="Public Sans"/>
            </a:endParaRP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a:ea typeface="+mn-lt"/>
                <a:cs typeface="+mn-lt"/>
                <a:hlinkClick r:id="rId5">
                  <a:extLst>
                    <a:ext uri="{A12FA001-AC4F-418D-AE19-62706E023703}">
                      <ahyp:hlinkClr xmlns:ahyp="http://schemas.microsoft.com/office/drawing/2018/hyperlinkcolor" val="tx"/>
                    </a:ext>
                  </a:extLst>
                </a:hlinkClick>
              </a:rPr>
              <a:t>Disaster relief loans</a:t>
            </a:r>
            <a:r>
              <a:rPr kumimoji="0" lang="en-AU" sz="1200" b="1" i="0" u="none" strike="noStrike" kern="1200" cap="none" spc="0" normalizeH="0" baseline="0" noProof="0">
                <a:ln>
                  <a:noFill/>
                </a:ln>
                <a:solidFill>
                  <a:schemeClr val="tx1"/>
                </a:solidFill>
                <a:effectLst/>
                <a:uLnTx/>
                <a:uFillTx/>
                <a:latin typeface="Public Sans"/>
                <a:ea typeface="+mn-lt"/>
                <a:cs typeface="+mn-lt"/>
              </a:rPr>
              <a:t>:</a:t>
            </a:r>
            <a:r>
              <a:rPr kumimoji="0" lang="en-AU" sz="1200" b="0" i="0" u="none" strike="noStrike" kern="1200" cap="none" spc="0" normalizeH="0" baseline="0" noProof="0" dirty="0">
                <a:ln>
                  <a:noFill/>
                </a:ln>
                <a:solidFill>
                  <a:schemeClr val="tx1"/>
                </a:solidFill>
                <a:effectLst/>
                <a:uLnTx/>
                <a:uFillTx/>
                <a:latin typeface="Public Sans"/>
                <a:ea typeface="+mn-lt"/>
                <a:cs typeface="+mn-lt"/>
              </a:rPr>
              <a:t> Primary producers directly affected by a declared natural disaster may be eligible for low interest loans of up to $130,000. </a:t>
            </a:r>
            <a:r>
              <a:rPr kumimoji="0" lang="en-AU" sz="1200" b="0" i="0" u="none" strike="noStrike" kern="1200" cap="none" spc="0" normalizeH="0" baseline="0" noProof="0" dirty="0">
                <a:ln>
                  <a:noFill/>
                </a:ln>
                <a:solidFill>
                  <a:schemeClr val="tx1"/>
                </a:solidFill>
                <a:effectLst/>
                <a:uLnTx/>
                <a:uFillTx/>
                <a:latin typeface="Public Sans"/>
                <a:ea typeface="Calibri" panose="020F0502020204030204" pitchFamily="34" charset="0"/>
              </a:rPr>
              <a:t>For a list of </a:t>
            </a:r>
            <a:r>
              <a:rPr kumimoji="0" lang="en-AU" sz="1200" b="0" i="0" u="none" strike="noStrike" kern="1200" cap="none" spc="0" normalizeH="0" baseline="0" noProof="0" dirty="0">
                <a:ln>
                  <a:noFill/>
                </a:ln>
                <a:solidFill>
                  <a:schemeClr val="tx1"/>
                </a:solidFill>
                <a:effectLst/>
                <a:uLnTx/>
                <a:uFillTx/>
                <a:latin typeface="Public Sans"/>
              </a:rPr>
              <a:t>Local Government Areas</a:t>
            </a:r>
            <a:r>
              <a:rPr kumimoji="0" lang="en-AU" sz="1200" b="0" i="0" u="none" strike="noStrike" kern="1200" cap="none" spc="0" normalizeH="0" baseline="0" noProof="0" dirty="0">
                <a:ln>
                  <a:noFill/>
                </a:ln>
                <a:solidFill>
                  <a:schemeClr val="tx1"/>
                </a:solidFill>
                <a:effectLst/>
                <a:uLnTx/>
                <a:uFillTx/>
                <a:latin typeface="Public Sans"/>
                <a:ea typeface="Calibri" panose="020F0502020204030204" pitchFamily="34" charset="0"/>
              </a:rPr>
              <a:t> eligible refer to the NSW Rural Assistance Authority’s </a:t>
            </a:r>
            <a:r>
              <a:rPr kumimoji="0" lang="en-AU" sz="1200" b="0" i="0" u="sng" strike="noStrike" kern="1200" cap="none" spc="0" normalizeH="0" baseline="0" noProof="0" dirty="0">
                <a:ln>
                  <a:noFill/>
                </a:ln>
                <a:solidFill>
                  <a:schemeClr val="tx1"/>
                </a:solidFill>
                <a:effectLst/>
                <a:uLnTx/>
                <a:uFillTx/>
                <a:latin typeface="Public Sans"/>
                <a:ea typeface="Calibri" panose="020F0502020204030204" pitchFamily="34" charset="0"/>
                <a:hlinkClick r:id="rId6">
                  <a:extLst>
                    <a:ext uri="{A12FA001-AC4F-418D-AE19-62706E023703}">
                      <ahyp:hlinkClr xmlns:ahyp="http://schemas.microsoft.com/office/drawing/2018/hyperlinkcolor" val="tx"/>
                    </a:ext>
                  </a:extLst>
                </a:hlinkClick>
              </a:rPr>
              <a:t>Declared Natural Disasters</a:t>
            </a:r>
            <a:r>
              <a:rPr kumimoji="0" lang="en-AU" sz="1200" b="0" i="0" u="none" strike="noStrike" kern="1200" cap="none" spc="0" normalizeH="0" baseline="0" noProof="0" dirty="0">
                <a:ln>
                  <a:noFill/>
                </a:ln>
                <a:solidFill>
                  <a:schemeClr val="tx1"/>
                </a:solidFill>
                <a:effectLst/>
                <a:uLnTx/>
                <a:uFillTx/>
                <a:latin typeface="Public Sans"/>
                <a:ea typeface="Calibri" panose="020F0502020204030204" pitchFamily="34" charset="0"/>
              </a:rPr>
              <a:t> webpage or call 1800 678 593.</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a:hlinkClick r:id="rId7">
                  <a:extLst>
                    <a:ext uri="{A12FA001-AC4F-418D-AE19-62706E023703}">
                      <ahyp:hlinkClr xmlns:ahyp="http://schemas.microsoft.com/office/drawing/2018/hyperlinkcolor" val="tx"/>
                    </a:ext>
                  </a:extLst>
                </a:hlinkClick>
              </a:rPr>
              <a:t>Natural disaster transport subsidy</a:t>
            </a:r>
            <a:r>
              <a:rPr kumimoji="0" lang="en-AU" sz="1200" b="1" i="0" u="none" strike="noStrike" kern="1200" cap="none" spc="0" normalizeH="0" baseline="0" noProof="0">
                <a:ln>
                  <a:noFill/>
                </a:ln>
                <a:solidFill>
                  <a:schemeClr val="tx1"/>
                </a:solidFill>
                <a:effectLst/>
                <a:uLnTx/>
                <a:uFillTx/>
                <a:latin typeface="Public Sans"/>
              </a:rPr>
              <a:t>:</a:t>
            </a:r>
            <a:r>
              <a:rPr kumimoji="0" lang="en-AU" sz="1200" b="0" i="0" u="none" strike="noStrike" kern="1200" cap="none" spc="0" normalizeH="0" baseline="0" noProof="0" dirty="0">
                <a:ln>
                  <a:noFill/>
                </a:ln>
                <a:solidFill>
                  <a:schemeClr val="tx1"/>
                </a:solidFill>
                <a:effectLst/>
                <a:uLnTx/>
                <a:uFillTx/>
                <a:latin typeface="Public Sans"/>
              </a:rPr>
              <a:t> Farmers that were affected by a declared natural disaster event can claim up to $15,000 to put toward the cost of transporting fodder or water to an affected property, stock to sale or slaughter, or stock to/from agistment. Check the list of </a:t>
            </a:r>
            <a:r>
              <a:rPr kumimoji="0" lang="en-AU" sz="1200" b="0" i="0" u="none" strike="noStrike" kern="1200" cap="none" spc="0" normalizeH="0" baseline="0" noProof="0" dirty="0">
                <a:ln>
                  <a:noFill/>
                </a:ln>
                <a:solidFill>
                  <a:schemeClr val="tx1"/>
                </a:solidFill>
                <a:effectLst/>
                <a:uLnTx/>
                <a:uFillTx/>
                <a:latin typeface="Public Sans"/>
                <a:hlinkClick r:id="rId6">
                  <a:extLst>
                    <a:ext uri="{A12FA001-AC4F-418D-AE19-62706E023703}">
                      <ahyp:hlinkClr xmlns:ahyp="http://schemas.microsoft.com/office/drawing/2018/hyperlinkcolor" val="tx"/>
                    </a:ext>
                  </a:extLst>
                </a:hlinkClick>
              </a:rPr>
              <a:t>disaster-declared Local Government Areas</a:t>
            </a:r>
            <a:r>
              <a:rPr kumimoji="0" lang="en-AU" sz="1200" b="0" i="0" u="none" strike="noStrike" kern="1200" cap="none" spc="0" normalizeH="0" baseline="0" noProof="0" dirty="0">
                <a:ln>
                  <a:noFill/>
                </a:ln>
                <a:solidFill>
                  <a:schemeClr val="tx1"/>
                </a:solidFill>
                <a:effectLst/>
                <a:uLnTx/>
                <a:uFillTx/>
                <a:latin typeface="Public Sans"/>
              </a:rPr>
              <a:t> for more information. Farmers affected by the February 2022 or June 2022 floods can claim up to $25,000 </a:t>
            </a:r>
            <a:r>
              <a:rPr kumimoji="0" lang="en-AU" sz="1200" b="0" i="0" u="none" strike="noStrike" kern="1200" cap="none" spc="0" normalizeH="0" baseline="0" noProof="0" dirty="0">
                <a:ln>
                  <a:noFill/>
                </a:ln>
                <a:solidFill>
                  <a:schemeClr val="tx1"/>
                </a:solidFill>
                <a:effectLst/>
                <a:uLnTx/>
                <a:uFillTx/>
                <a:latin typeface="Public Sans"/>
                <a:ea typeface="+mn-lt"/>
                <a:cs typeface="+mn-lt"/>
              </a:rPr>
              <a:t>via the </a:t>
            </a:r>
            <a:r>
              <a:rPr kumimoji="0" lang="en-AU" sz="1200" b="0" i="0" u="none" strike="noStrike" kern="1200" cap="none" spc="0" normalizeH="0" baseline="0" noProof="0" dirty="0">
                <a:ln>
                  <a:noFill/>
                </a:ln>
                <a:solidFill>
                  <a:schemeClr val="tx1"/>
                </a:solidFill>
                <a:effectLst/>
                <a:uLnTx/>
                <a:uFillTx/>
                <a:latin typeface="Public Sans"/>
                <a:ea typeface="+mn-lt"/>
                <a:cs typeface="+mn-lt"/>
                <a:hlinkClick r:id="rId8">
                  <a:extLst>
                    <a:ext uri="{A12FA001-AC4F-418D-AE19-62706E023703}">
                      <ahyp:hlinkClr xmlns:ahyp="http://schemas.microsoft.com/office/drawing/2018/hyperlinkcolor" val="tx"/>
                    </a:ext>
                  </a:extLst>
                </a:hlinkClick>
              </a:rPr>
              <a:t>NSW Rural Assistance Authority</a:t>
            </a:r>
            <a:r>
              <a:rPr kumimoji="0" lang="en-AU" sz="1200" b="0" i="0" u="none" strike="noStrike" kern="1200" cap="none" spc="0" normalizeH="0" baseline="0" noProof="0" dirty="0">
                <a:ln>
                  <a:noFill/>
                </a:ln>
                <a:solidFill>
                  <a:schemeClr val="tx1"/>
                </a:solidFill>
                <a:effectLst/>
                <a:uLnTx/>
                <a:uFillTx/>
                <a:latin typeface="Public Sans"/>
                <a:ea typeface="+mn-lt"/>
                <a:cs typeface="+mn-lt"/>
              </a:rPr>
              <a:t> (1800 678 593). </a:t>
            </a:r>
            <a:endParaRPr kumimoji="0" lang="en-AU" sz="1200" b="0" i="0" u="none" strike="noStrike" kern="1200" cap="none" spc="0" normalizeH="0" baseline="0" noProof="0" dirty="0">
              <a:ln>
                <a:noFill/>
              </a:ln>
              <a:solidFill>
                <a:schemeClr val="tx1"/>
              </a:solidFill>
              <a:effectLst/>
              <a:highlight>
                <a:srgbClr val="FFFF00"/>
              </a:highlight>
              <a:uLnTx/>
              <a:uFillTx/>
              <a:latin typeface="Public Sans"/>
              <a:ea typeface="+mn-lt"/>
              <a:cs typeface="+mn-lt"/>
            </a:endParaRP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a:hlinkClick r:id="rId9">
                  <a:extLst>
                    <a:ext uri="{A12FA001-AC4F-418D-AE19-62706E023703}">
                      <ahyp:hlinkClr xmlns:ahyp="http://schemas.microsoft.com/office/drawing/2018/hyperlinkcolor" val="tx"/>
                    </a:ext>
                  </a:extLst>
                </a:hlinkClick>
              </a:rPr>
              <a:t>Rural Landholders Grant</a:t>
            </a:r>
            <a:r>
              <a:rPr kumimoji="0" lang="en-AU" sz="1200" b="1" i="0" u="none" strike="noStrike" kern="1200" cap="none" spc="0" normalizeH="0" baseline="0" noProof="0">
                <a:ln>
                  <a:noFill/>
                </a:ln>
                <a:solidFill>
                  <a:schemeClr val="tx1"/>
                </a:solidFill>
                <a:effectLst/>
                <a:uLnTx/>
                <a:uFillTx/>
                <a:latin typeface="Public Sans"/>
              </a:rPr>
              <a:t>:</a:t>
            </a:r>
            <a:r>
              <a:rPr kumimoji="0" lang="en-AU" sz="1200" b="0" i="0" u="none" strike="noStrike" kern="1200" cap="none" spc="0" normalizeH="0" baseline="0" noProof="0" dirty="0">
                <a:ln>
                  <a:noFill/>
                </a:ln>
                <a:solidFill>
                  <a:schemeClr val="tx1"/>
                </a:solidFill>
                <a:effectLst/>
                <a:uLnTx/>
                <a:uFillTx/>
                <a:latin typeface="Public Sans"/>
              </a:rPr>
              <a:t> Landholders and oyster farmers in </a:t>
            </a:r>
            <a:r>
              <a:rPr kumimoji="0" lang="en-AU" sz="1200" b="0" i="0" u="none" strike="noStrike" kern="1200" cap="none" spc="0" normalizeH="0" baseline="0" noProof="0" dirty="0">
                <a:ln>
                  <a:noFill/>
                </a:ln>
                <a:solidFill>
                  <a:schemeClr val="tx1"/>
                </a:solidFill>
                <a:effectLst/>
                <a:uLnTx/>
                <a:uFillTx/>
                <a:latin typeface="Public Sans"/>
                <a:hlinkClick r:id="rId6">
                  <a:extLst>
                    <a:ext uri="{A12FA001-AC4F-418D-AE19-62706E023703}">
                      <ahyp:hlinkClr xmlns:ahyp="http://schemas.microsoft.com/office/drawing/2018/hyperlinkcolor" val="tx"/>
                    </a:ext>
                  </a:extLst>
                </a:hlinkClick>
              </a:rPr>
              <a:t>disaster-declared Local Government Areas</a:t>
            </a:r>
            <a:r>
              <a:rPr kumimoji="0" lang="en-AU" sz="1200" b="0" i="0" u="none" strike="noStrike" kern="1200" cap="none" spc="0" normalizeH="0" baseline="0" noProof="0" dirty="0">
                <a:ln>
                  <a:noFill/>
                </a:ln>
                <a:solidFill>
                  <a:schemeClr val="tx1"/>
                </a:solidFill>
                <a:effectLst/>
                <a:uLnTx/>
                <a:uFillTx/>
                <a:latin typeface="Public Sans"/>
              </a:rPr>
              <a:t> affected by floods may be eligible for the Rural Landholders Grant</a:t>
            </a:r>
            <a:r>
              <a:rPr kumimoji="0" lang="en-AU" sz="1200" b="0" i="0" u="none" strike="noStrike" kern="1200" cap="none" spc="0" normalizeH="0" baseline="0" noProof="0" dirty="0">
                <a:ln>
                  <a:noFill/>
                </a:ln>
                <a:solidFill>
                  <a:schemeClr val="tx1"/>
                </a:solidFill>
                <a:effectLst/>
                <a:uLnTx/>
                <a:uFillTx/>
                <a:latin typeface="Public Sans"/>
                <a:ea typeface="+mn-lt"/>
                <a:cs typeface="+mn-lt"/>
              </a:rPr>
              <a:t>. </a:t>
            </a:r>
            <a:r>
              <a:rPr kumimoji="0" lang="en-AU" sz="1200" b="0" i="0" u="none" strike="noStrike" kern="1200" cap="none" spc="0" normalizeH="0" baseline="0" noProof="0" dirty="0">
                <a:ln>
                  <a:noFill/>
                </a:ln>
                <a:solidFill>
                  <a:schemeClr val="tx1"/>
                </a:solidFill>
                <a:effectLst/>
                <a:uLnTx/>
                <a:uFillTx/>
                <a:latin typeface="Public Sans"/>
              </a:rPr>
              <a:t>This grant is available for producers and landholders who receive at least $20,000 income from primary production and do not qualify for support through existing recovery programs. Applicants are encouraged not to self-assess and to submit an application so the NSW Rural Assistance Authority can determine eligibility. Applications close 30 June 2023. For more information, visit </a:t>
            </a:r>
            <a:r>
              <a:rPr kumimoji="0" lang="en-AU" sz="1200" b="0" i="0" u="none" strike="noStrike" kern="1200" cap="none" spc="0" normalizeH="0" baseline="0" noProof="0" dirty="0">
                <a:ln>
                  <a:noFill/>
                </a:ln>
                <a:solidFill>
                  <a:schemeClr val="tx1"/>
                </a:solidFill>
                <a:effectLst/>
                <a:uLnTx/>
                <a:uFillTx/>
                <a:latin typeface="Public Sans"/>
                <a:hlinkClick r:id="rId10">
                  <a:extLst>
                    <a:ext uri="{A12FA001-AC4F-418D-AE19-62706E023703}">
                      <ahyp:hlinkClr xmlns:ahyp="http://schemas.microsoft.com/office/drawing/2018/hyperlinkcolor" val="tx"/>
                    </a:ext>
                  </a:extLst>
                </a:hlinkClick>
              </a:rPr>
              <a:t>NSW Rural Assistance Authority website</a:t>
            </a:r>
            <a:r>
              <a:rPr kumimoji="0" lang="en-AU" sz="1200" b="0" i="0" u="none" strike="noStrike" kern="1200" cap="none" spc="0" normalizeH="0" baseline="0" noProof="0" dirty="0">
                <a:ln>
                  <a:noFill/>
                </a:ln>
                <a:solidFill>
                  <a:schemeClr val="tx1"/>
                </a:solidFill>
                <a:effectLst/>
                <a:uLnTx/>
                <a:uFillTx/>
                <a:latin typeface="Public Sans"/>
              </a:rPr>
              <a:t>. </a:t>
            </a:r>
            <a:endParaRPr kumimoji="0" lang="en-AU" sz="1200" b="0" i="0" u="none" strike="noStrike" kern="1200" cap="none" spc="0" normalizeH="0" baseline="0" noProof="0" dirty="0">
              <a:ln>
                <a:noFill/>
              </a:ln>
              <a:solidFill>
                <a:schemeClr val="tx1"/>
              </a:solidFill>
              <a:effectLst/>
              <a:highlight>
                <a:srgbClr val="FFFF00"/>
              </a:highlight>
              <a:uLnTx/>
              <a:uFillTx/>
              <a:latin typeface="Public Sans"/>
              <a:ea typeface="+mn-lt"/>
              <a:cs typeface="+mn-lt"/>
            </a:endParaRP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a:hlinkClick r:id="rId11">
                  <a:extLst>
                    <a:ext uri="{A12FA001-AC4F-418D-AE19-62706E023703}">
                      <ahyp:hlinkClr xmlns:ahyp="http://schemas.microsoft.com/office/drawing/2018/hyperlinkcolor" val="tx"/>
                    </a:ext>
                  </a:extLst>
                </a:hlinkClick>
              </a:rPr>
              <a:t>Special Disaster Grants</a:t>
            </a:r>
            <a:r>
              <a:rPr kumimoji="0" lang="en-AU" sz="1200" b="1" i="0" u="none" strike="noStrike" kern="1200" cap="none" spc="0" normalizeH="0" baseline="0" noProof="0" dirty="0">
                <a:ln>
                  <a:noFill/>
                </a:ln>
                <a:solidFill>
                  <a:schemeClr val="tx1"/>
                </a:solidFill>
                <a:effectLst/>
                <a:uLnTx/>
                <a:uFillTx/>
                <a:latin typeface="Public Sans"/>
              </a:rPr>
              <a:t>: </a:t>
            </a:r>
            <a:r>
              <a:rPr kumimoji="0" lang="en-AU" sz="1200" b="0" i="0" u="none" strike="noStrike" kern="1200" cap="none" spc="0" normalizeH="0" baseline="0" noProof="0" dirty="0">
                <a:ln>
                  <a:noFill/>
                </a:ln>
                <a:solidFill>
                  <a:schemeClr val="tx1"/>
                </a:solidFill>
                <a:effectLst/>
                <a:uLnTx/>
                <a:uFillTx/>
                <a:latin typeface="Public Sans"/>
              </a:rPr>
              <a:t>Primary producers may be eligible for the Special Disaster Grant (up to $75,000). The grants are available in </a:t>
            </a:r>
            <a:r>
              <a:rPr kumimoji="0" lang="en-AU" sz="1200" b="0" i="0" u="none" strike="noStrike" kern="1200" cap="none" spc="0" normalizeH="0" baseline="0" noProof="0" dirty="0">
                <a:ln>
                  <a:noFill/>
                </a:ln>
                <a:solidFill>
                  <a:schemeClr val="tx1"/>
                </a:solidFill>
                <a:effectLst/>
                <a:uLnTx/>
                <a:uFillTx/>
                <a:latin typeface="Public Sans"/>
                <a:hlinkClick r:id="rId6">
                  <a:extLst>
                    <a:ext uri="{A12FA001-AC4F-418D-AE19-62706E023703}">
                      <ahyp:hlinkClr xmlns:ahyp="http://schemas.microsoft.com/office/drawing/2018/hyperlinkcolor" val="tx"/>
                    </a:ext>
                  </a:extLst>
                </a:hlinkClick>
              </a:rPr>
              <a:t>disaster-declared Local Government Areas</a:t>
            </a:r>
            <a:r>
              <a:rPr kumimoji="0" lang="en-AU" sz="1200" b="0" i="0" u="none" strike="noStrike" kern="1200" cap="none" spc="0" normalizeH="0" baseline="0" noProof="0" dirty="0">
                <a:ln>
                  <a:noFill/>
                </a:ln>
                <a:solidFill>
                  <a:schemeClr val="tx1"/>
                </a:solidFill>
                <a:effectLst/>
                <a:uLnTx/>
                <a:uFillTx/>
                <a:latin typeface="Public Sans"/>
              </a:rPr>
              <a:t> </a:t>
            </a:r>
            <a:r>
              <a:rPr kumimoji="0" lang="en-AU" sz="1200" b="0" i="0" u="none" strike="noStrike" kern="1200" cap="none" spc="0" normalizeH="0" baseline="0" noProof="0" dirty="0">
                <a:ln>
                  <a:noFill/>
                </a:ln>
                <a:solidFill>
                  <a:schemeClr val="tx1"/>
                </a:solidFill>
                <a:effectLst/>
                <a:uLnTx/>
                <a:uFillTx/>
                <a:latin typeface="Public Sans"/>
                <a:ea typeface="Calibri" panose="020F0502020204030204" pitchFamily="34" charset="0"/>
              </a:rPr>
              <a:t>via the NSW Rural Assistance Authority (1800 678 593)</a:t>
            </a:r>
            <a:r>
              <a:rPr kumimoji="0" lang="en-AU" sz="1200" b="0" i="0" u="none" strike="noStrike" kern="1200" cap="none" spc="0" normalizeH="0" baseline="0" noProof="0" dirty="0">
                <a:ln>
                  <a:noFill/>
                </a:ln>
                <a:solidFill>
                  <a:schemeClr val="tx1"/>
                </a:solidFill>
                <a:effectLst/>
                <a:uLnTx/>
                <a:uFillTx/>
                <a:latin typeface="Public Sans"/>
              </a:rPr>
              <a:t>. Primary producers may be eligible for $25,000 up-front, with a further $50,000 available with submission of valid tax invoices for the full $75,000 on offer. Applications close 30 June 2023.</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a:hlinkClick r:id="rId12">
                  <a:extLst>
                    <a:ext uri="{A12FA001-AC4F-418D-AE19-62706E023703}">
                      <ahyp:hlinkClr xmlns:ahyp="http://schemas.microsoft.com/office/drawing/2018/hyperlinkcolor" val="tx"/>
                    </a:ext>
                  </a:extLst>
                </a:hlinkClick>
              </a:rPr>
              <a:t>Critical Producer Grant</a:t>
            </a:r>
            <a:r>
              <a:rPr kumimoji="0" lang="en-AU" sz="1200" b="1" i="0" u="none" strike="noStrike" kern="1200" cap="none" spc="0" normalizeH="0" baseline="0" noProof="0">
                <a:ln>
                  <a:noFill/>
                </a:ln>
                <a:solidFill>
                  <a:schemeClr val="tx1"/>
                </a:solidFill>
                <a:effectLst/>
                <a:uLnTx/>
                <a:uFillTx/>
                <a:latin typeface="Public Sans"/>
              </a:rPr>
              <a:t>:</a:t>
            </a:r>
            <a:r>
              <a:rPr kumimoji="0" lang="en-AU" sz="1200" b="0" i="0" u="none" strike="noStrike" kern="1200" cap="none" spc="0" normalizeH="0" baseline="0" noProof="0" dirty="0">
                <a:ln>
                  <a:noFill/>
                </a:ln>
                <a:solidFill>
                  <a:schemeClr val="tx1"/>
                </a:solidFill>
                <a:effectLst/>
                <a:uLnTx/>
                <a:uFillTx/>
                <a:latin typeface="Public Sans"/>
              </a:rPr>
              <a:t> This recovery program is to help primary producers and primary production enterprises impacted by the floods beginning February 2022 onwards to rebuild and recover in the medium to longer term. Funding complements the </a:t>
            </a:r>
            <a:r>
              <a:rPr kumimoji="0" lang="en-AU" sz="1200" b="0" i="0" u="none" strike="noStrike" kern="1200" cap="none" spc="0" normalizeH="0" baseline="0" noProof="0" dirty="0">
                <a:ln>
                  <a:noFill/>
                </a:ln>
                <a:solidFill>
                  <a:schemeClr val="tx1"/>
                </a:solidFill>
                <a:effectLst/>
                <a:uLnTx/>
                <a:uFillTx/>
                <a:latin typeface="Public Sans"/>
                <a:hlinkClick r:id="rId13">
                  <a:extLst>
                    <a:ext uri="{A12FA001-AC4F-418D-AE19-62706E023703}">
                      <ahyp:hlinkClr xmlns:ahyp="http://schemas.microsoft.com/office/drawing/2018/hyperlinkcolor" val="tx"/>
                    </a:ext>
                  </a:extLst>
                </a:hlinkClick>
              </a:rPr>
              <a:t>$75,000 Special Disaster Grant</a:t>
            </a:r>
            <a:r>
              <a:rPr kumimoji="0" lang="en-AU" sz="1200" b="0" i="0" u="none" strike="noStrike" kern="1200" cap="none" spc="0" normalizeH="0" baseline="0" noProof="0" dirty="0">
                <a:ln>
                  <a:noFill/>
                </a:ln>
                <a:solidFill>
                  <a:schemeClr val="tx1"/>
                </a:solidFill>
                <a:effectLst/>
                <a:uLnTx/>
                <a:uFillTx/>
                <a:latin typeface="Public Sans"/>
              </a:rPr>
              <a:t> and will support NSW agriculture, horticulture, aquaculture and forestry industries. Applications close 30 September 2023.</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a:hlinkClick r:id="rId14">
                  <a:extLst>
                    <a:ext uri="{A12FA001-AC4F-418D-AE19-62706E023703}">
                      <ahyp:hlinkClr xmlns:ahyp="http://schemas.microsoft.com/office/drawing/2018/hyperlinkcolor" val="tx"/>
                    </a:ext>
                  </a:extLst>
                </a:hlinkClick>
              </a:rPr>
              <a:t>Flood Property Assessment Program</a:t>
            </a:r>
            <a:r>
              <a:rPr kumimoji="0" lang="en-AU" sz="1200" b="1" i="0" u="none" strike="noStrike" kern="1200" cap="none" spc="0" normalizeH="0" baseline="0" noProof="0" dirty="0">
                <a:ln>
                  <a:noFill/>
                </a:ln>
                <a:solidFill>
                  <a:schemeClr val="tx1"/>
                </a:solidFill>
                <a:effectLst/>
                <a:uLnTx/>
                <a:uFillTx/>
                <a:latin typeface="Public Sans"/>
              </a:rPr>
              <a:t>: </a:t>
            </a:r>
            <a:r>
              <a:rPr kumimoji="0" lang="en-AU" sz="1200" b="0" i="0" u="none" strike="noStrike" kern="1200" cap="none" spc="0" normalizeH="0" baseline="0" noProof="0" dirty="0">
                <a:ln>
                  <a:noFill/>
                </a:ln>
                <a:solidFill>
                  <a:schemeClr val="tx1"/>
                </a:solidFill>
                <a:effectLst/>
                <a:uLnTx/>
                <a:uFillTx/>
                <a:latin typeface="Public Sans"/>
              </a:rPr>
              <a:t>Free structural assessments are available for damaged buildings in eligible Local Government Areas</a:t>
            </a:r>
            <a:r>
              <a:rPr kumimoji="0" lang="en-AU" sz="1200" b="0" i="0" u="none" strike="noStrike" kern="1200" cap="none" spc="0" normalizeH="0" baseline="0" noProof="0" dirty="0">
                <a:ln>
                  <a:noFill/>
                </a:ln>
                <a:solidFill>
                  <a:schemeClr val="tx1"/>
                </a:solidFill>
                <a:effectLst/>
                <a:uLnTx/>
                <a:uFillTx/>
                <a:latin typeface="Public Sans"/>
                <a:ea typeface="+mn-lt"/>
                <a:cs typeface="+mn-lt"/>
              </a:rPr>
              <a:t> damaged by flooding in February and June 2022. </a:t>
            </a:r>
            <a:r>
              <a:rPr kumimoji="0" lang="en-AU" sz="1200" b="0" i="0" u="none" strike="noStrike" kern="1200" cap="none" spc="0" normalizeH="0" baseline="0" noProof="0" dirty="0">
                <a:ln>
                  <a:noFill/>
                </a:ln>
                <a:solidFill>
                  <a:schemeClr val="tx1"/>
                </a:solidFill>
                <a:effectLst/>
                <a:uLnTx/>
                <a:uFillTx/>
                <a:latin typeface="Public Sans"/>
              </a:rPr>
              <a:t>This is an opt-in program that provides a detailed assessment report, including a comprehensive scope of repair works and estimated repair costs. </a:t>
            </a:r>
          </a:p>
        </p:txBody>
      </p:sp>
    </p:spTree>
    <p:extLst>
      <p:ext uri="{BB962C8B-B14F-4D97-AF65-F5344CB8AC3E}">
        <p14:creationId xmlns:p14="http://schemas.microsoft.com/office/powerpoint/2010/main" val="2586068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GB" sz="2800">
                <a:latin typeface="Public Sans" pitchFamily="2" charset="0"/>
              </a:rPr>
              <a:t>Newsletter/web copy: financial support for individuals</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51922" y="6498723"/>
            <a:ext cx="147476" cy="153888"/>
          </a:xfrm>
        </p:spPr>
        <p:txBody>
          <a:bodyPr/>
          <a:lstStyle/>
          <a:p>
            <a:fld id="{6445CA75-65CF-428D-AAFD-249FBBE0F4CE}" type="slidenum">
              <a:rPr lang="en-GB" smtClean="0"/>
              <a:pPr/>
              <a:t>18</a:t>
            </a:fld>
            <a:endParaRPr lang="en-GB"/>
          </a:p>
        </p:txBody>
      </p:sp>
      <p:sp>
        <p:nvSpPr>
          <p:cNvPr id="4" name="Text Placeholder 3">
            <a:extLst>
              <a:ext uri="{FF2B5EF4-FFF2-40B4-BE49-F238E27FC236}">
                <a16:creationId xmlns:a16="http://schemas.microsoft.com/office/drawing/2014/main" id="{711AF75A-8E04-4E97-B73B-3282ADCD1B48}"/>
              </a:ext>
            </a:extLst>
          </p:cNvPr>
          <p:cNvSpPr>
            <a:spLocks noGrp="1"/>
          </p:cNvSpPr>
          <p:nvPr>
            <p:ph type="body" sz="quarter" idx="4294967295"/>
          </p:nvPr>
        </p:nvSpPr>
        <p:spPr>
          <a:xfrm>
            <a:off x="587867" y="1212840"/>
            <a:ext cx="10408788" cy="4799013"/>
          </a:xfrm>
        </p:spPr>
        <p:txBody>
          <a:bodyPr/>
          <a:lstStyle/>
          <a:p>
            <a:pPr marL="0" marR="0" lvl="0" indent="0" algn="l" defTabSz="914377"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AU" sz="1200" b="0" i="0" u="none" strike="noStrike" kern="1200" cap="none" spc="0" normalizeH="0" baseline="0" noProof="0">
                <a:ln>
                  <a:noFill/>
                </a:ln>
                <a:solidFill>
                  <a:schemeClr val="tx1"/>
                </a:solidFill>
                <a:effectLst/>
                <a:uLnTx/>
                <a:uFillTx/>
                <a:latin typeface="Public Sans"/>
                <a:hlinkClick r:id="rId3">
                  <a:extLst>
                    <a:ext uri="{A12FA001-AC4F-418D-AE19-62706E023703}">
                      <ahyp:hlinkClr xmlns:ahyp="http://schemas.microsoft.com/office/drawing/2018/hyperlinkcolor" val="tx"/>
                    </a:ext>
                  </a:extLst>
                </a:hlinkClick>
              </a:rPr>
              <a:t>Grants and payments</a:t>
            </a:r>
            <a:r>
              <a:rPr kumimoji="0" lang="en-AU" sz="1200" b="0" i="0" u="none" strike="noStrike" kern="1200" cap="none" spc="0" normalizeH="0" baseline="0" noProof="0">
                <a:ln>
                  <a:noFill/>
                </a:ln>
                <a:solidFill>
                  <a:schemeClr val="tx1"/>
                </a:solidFill>
                <a:effectLst/>
                <a:uLnTx/>
                <a:uFillTx/>
                <a:latin typeface="Public Sans"/>
              </a:rPr>
              <a:t> are available to people impacted by severe weather and flooding in </a:t>
            </a:r>
            <a:r>
              <a:rPr kumimoji="0" lang="en-AU" sz="1200" b="0" i="0" u="none" strike="noStrike" kern="1200" cap="none" spc="0" normalizeH="0" baseline="0" noProof="0">
                <a:ln>
                  <a:noFill/>
                </a:ln>
                <a:solidFill>
                  <a:schemeClr val="tx1"/>
                </a:solidFill>
                <a:effectLst/>
                <a:uLnTx/>
                <a:uFillTx/>
                <a:latin typeface="Public Sans"/>
                <a:hlinkClick r:id="rId4">
                  <a:extLst>
                    <a:ext uri="{A12FA001-AC4F-418D-AE19-62706E023703}">
                      <ahyp:hlinkClr xmlns:ahyp="http://schemas.microsoft.com/office/drawing/2018/hyperlinkcolor" val="tx"/>
                    </a:ext>
                  </a:extLst>
                </a:hlinkClick>
              </a:rPr>
              <a:t>disaster-declared Local Government Areas</a:t>
            </a:r>
            <a:r>
              <a:rPr kumimoji="0" lang="en-AU" sz="1200" b="0" i="0" u="none" strike="noStrike" kern="1200" cap="none" spc="0" normalizeH="0" baseline="0" noProof="0">
                <a:ln>
                  <a:noFill/>
                </a:ln>
                <a:solidFill>
                  <a:schemeClr val="tx1"/>
                </a:solidFill>
                <a:effectLst/>
                <a:uLnTx/>
                <a:uFillTx/>
                <a:latin typeface="Public Sans"/>
              </a:rPr>
              <a:t>. For more information visit </a:t>
            </a:r>
            <a:r>
              <a:rPr kumimoji="0" lang="en-AU" sz="1200" b="0" i="0" u="none" strike="noStrike" kern="1200" cap="none" spc="0" normalizeH="0" baseline="0" noProof="0">
                <a:ln>
                  <a:noFill/>
                </a:ln>
                <a:solidFill>
                  <a:schemeClr val="tx1"/>
                </a:solidFill>
                <a:effectLst/>
                <a:uLnTx/>
                <a:uFillTx/>
                <a:latin typeface="Public Sans"/>
                <a:hlinkClick r:id="rId5">
                  <a:extLst>
                    <a:ext uri="{A12FA001-AC4F-418D-AE19-62706E023703}">
                      <ahyp:hlinkClr xmlns:ahyp="http://schemas.microsoft.com/office/drawing/2018/hyperlinkcolor" val="tx"/>
                    </a:ext>
                  </a:extLst>
                </a:hlinkClick>
              </a:rPr>
              <a:t>nsw.gov.au</a:t>
            </a:r>
            <a:r>
              <a:rPr kumimoji="0" lang="en-AU" sz="1200" b="0" i="0" u="none" strike="noStrike" kern="1200" cap="none" spc="0" normalizeH="0" baseline="0" noProof="0">
                <a:ln>
                  <a:noFill/>
                </a:ln>
                <a:solidFill>
                  <a:schemeClr val="tx1"/>
                </a:solidFill>
                <a:effectLst/>
                <a:uLnTx/>
                <a:uFillTx/>
                <a:latin typeface="Public Sans"/>
              </a:rPr>
              <a:t> or use the </a:t>
            </a:r>
            <a:r>
              <a:rPr kumimoji="0" lang="en-AU" sz="1200" b="0" i="0" u="none" strike="noStrike" kern="1200" cap="none" spc="0" normalizeH="0" baseline="0" noProof="0">
                <a:ln>
                  <a:noFill/>
                </a:ln>
                <a:solidFill>
                  <a:schemeClr val="tx1"/>
                </a:solidFill>
                <a:effectLst/>
                <a:uLnTx/>
                <a:uFillTx/>
                <a:latin typeface="Public Sans"/>
                <a:hlinkClick r:id="rId6">
                  <a:extLst>
                    <a:ext uri="{A12FA001-AC4F-418D-AE19-62706E023703}">
                      <ahyp:hlinkClr xmlns:ahyp="http://schemas.microsoft.com/office/drawing/2018/hyperlinkcolor" val="tx"/>
                    </a:ext>
                  </a:extLst>
                </a:hlinkClick>
              </a:rPr>
              <a:t>grants and funding finder</a:t>
            </a:r>
            <a:r>
              <a:rPr kumimoji="0" lang="en-AU" sz="1200" b="0" i="0" u="none" strike="noStrike" kern="1200" cap="none" spc="0" normalizeH="0" baseline="0" noProof="0">
                <a:ln>
                  <a:noFill/>
                </a:ln>
                <a:solidFill>
                  <a:schemeClr val="tx1"/>
                </a:solidFill>
                <a:effectLst/>
                <a:uLnTx/>
                <a:uFillTx/>
                <a:latin typeface="Public Sans"/>
              </a:rPr>
              <a:t>.</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hlinkClick r:id="rId7">
                  <a:extLst>
                    <a:ext uri="{A12FA001-AC4F-418D-AE19-62706E023703}">
                      <ahyp:hlinkClr xmlns:ahyp="http://schemas.microsoft.com/office/drawing/2018/hyperlinkcolor" val="tx"/>
                    </a:ext>
                  </a:extLst>
                </a:hlinkClick>
              </a:rPr>
              <a:t>Disaster Assistance Finder</a:t>
            </a:r>
            <a:r>
              <a:rPr kumimoji="0" lang="en-AU" sz="1200" b="1" i="0" u="none" strike="noStrike" kern="1200" cap="none" spc="0" normalizeH="0" baseline="0" noProof="0">
                <a:ln>
                  <a:noFill/>
                </a:ln>
                <a:solidFill>
                  <a:schemeClr val="tx1"/>
                </a:solidFill>
                <a:effectLst/>
                <a:uLnTx/>
                <a:uFillTx/>
                <a:latin typeface="Public Sans"/>
              </a:rPr>
              <a:t>: </a:t>
            </a:r>
            <a:r>
              <a:rPr kumimoji="0" lang="en-AU" sz="1200" b="0" i="0" u="none" strike="noStrike" kern="1200" cap="none" spc="0" normalizeH="0" baseline="0" noProof="0">
                <a:ln>
                  <a:noFill/>
                </a:ln>
                <a:solidFill>
                  <a:schemeClr val="tx1"/>
                </a:solidFill>
                <a:effectLst/>
                <a:uLnTx/>
                <a:uFillTx/>
                <a:latin typeface="Public Sans"/>
              </a:rPr>
              <a:t>Find the support that suits your circumstances by using the </a:t>
            </a:r>
            <a:r>
              <a:rPr kumimoji="0" lang="en-AU" sz="1200" b="0" i="0" u="none" strike="noStrike" kern="1200" cap="none" spc="0" normalizeH="0" baseline="0" noProof="0">
                <a:ln>
                  <a:noFill/>
                </a:ln>
                <a:solidFill>
                  <a:schemeClr val="tx1"/>
                </a:solidFill>
                <a:effectLst/>
                <a:uLnTx/>
                <a:uFillTx/>
                <a:latin typeface="Public Sans"/>
                <a:hlinkClick r:id="rId7">
                  <a:extLst>
                    <a:ext uri="{A12FA001-AC4F-418D-AE19-62706E023703}">
                      <ahyp:hlinkClr xmlns:ahyp="http://schemas.microsoft.com/office/drawing/2018/hyperlinkcolor" val="tx"/>
                    </a:ext>
                  </a:extLst>
                </a:hlinkClick>
              </a:rPr>
              <a:t>Disaster Assistance Finder</a:t>
            </a:r>
            <a:r>
              <a:rPr kumimoji="0" lang="en-AU" sz="1200" b="0" i="0" u="none" strike="noStrike" kern="1200" cap="none" spc="0" normalizeH="0" baseline="0" noProof="0">
                <a:ln>
                  <a:noFill/>
                </a:ln>
                <a:solidFill>
                  <a:schemeClr val="tx1"/>
                </a:solidFill>
                <a:effectLst/>
                <a:uLnTx/>
                <a:uFillTx/>
                <a:latin typeface="Public Sans"/>
              </a:rPr>
              <a:t>. The Disaster Assistance Finder now enables people to identify themselves as Aboriginal or Torres Strait Islander and find out about relevant support and services.</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hlinkClick r:id="rId8">
                  <a:extLst>
                    <a:ext uri="{A12FA001-AC4F-418D-AE19-62706E023703}">
                      <ahyp:hlinkClr xmlns:ahyp="http://schemas.microsoft.com/office/drawing/2018/hyperlinkcolor" val="tx"/>
                    </a:ext>
                  </a:extLst>
                </a:hlinkClick>
              </a:rPr>
              <a:t>Flood Recovery Rental Support Payment</a:t>
            </a:r>
            <a:r>
              <a:rPr kumimoji="0" lang="en-AU" sz="1200" b="1" i="0" u="none" strike="noStrike" kern="1200" cap="none" spc="0" normalizeH="0" baseline="0" noProof="0">
                <a:ln>
                  <a:noFill/>
                </a:ln>
                <a:solidFill>
                  <a:schemeClr val="tx1"/>
                </a:solidFill>
                <a:effectLst/>
                <a:uLnTx/>
                <a:uFillTx/>
                <a:latin typeface="Public Sans"/>
              </a:rPr>
              <a:t>: </a:t>
            </a:r>
            <a:r>
              <a:rPr kumimoji="0" lang="en-AU" sz="1200" b="0" i="0" u="none" strike="noStrike" kern="1200" cap="none" spc="0" normalizeH="0" baseline="0" noProof="0">
                <a:ln>
                  <a:noFill/>
                </a:ln>
                <a:solidFill>
                  <a:schemeClr val="tx1"/>
                </a:solidFill>
                <a:effectLst/>
                <a:uLnTx/>
                <a:uFillTx/>
                <a:latin typeface="Public Sans"/>
              </a:rPr>
              <a:t>Available for eligible NSW residents unable to live in their home and need help to pay for short-term accommodation bookings. Support for people impacted by the August and September 2022 floods is now available for additional Local Government Areas. </a:t>
            </a:r>
            <a:endParaRPr kumimoji="0" lang="en-AU" sz="1200" b="0" i="0" u="none" strike="noStrike" kern="1200" cap="none" spc="0" normalizeH="0" baseline="0" noProof="0">
              <a:ln>
                <a:noFill/>
              </a:ln>
              <a:solidFill>
                <a:schemeClr val="tx1"/>
              </a:solidFill>
              <a:effectLst/>
              <a:highlight>
                <a:srgbClr val="FFFF00"/>
              </a:highlight>
              <a:uLnTx/>
              <a:uFillTx/>
              <a:latin typeface="Public Sans"/>
            </a:endParaRP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hlinkClick r:id="rId9">
                  <a:extLst>
                    <a:ext uri="{A12FA001-AC4F-418D-AE19-62706E023703}">
                      <ahyp:hlinkClr xmlns:ahyp="http://schemas.microsoft.com/office/drawing/2018/hyperlinkcolor" val="tx"/>
                    </a:ext>
                  </a:extLst>
                </a:hlinkClick>
              </a:rPr>
              <a:t>Flood Recovery Back Home Grant</a:t>
            </a:r>
            <a:r>
              <a:rPr kumimoji="0" lang="en-AU" sz="1200" b="1" i="0" u="none" strike="noStrike" kern="1200" cap="none" spc="0" normalizeH="0" baseline="0" noProof="0">
                <a:ln>
                  <a:noFill/>
                </a:ln>
                <a:solidFill>
                  <a:schemeClr val="tx1"/>
                </a:solidFill>
                <a:effectLst/>
                <a:uLnTx/>
                <a:uFillTx/>
                <a:latin typeface="Public Sans"/>
              </a:rPr>
              <a:t>:</a:t>
            </a:r>
            <a:r>
              <a:rPr kumimoji="0" lang="en-AU" sz="1200" b="0" i="0" u="none" strike="noStrike" kern="1200" cap="none" spc="0" normalizeH="0" baseline="0" noProof="0">
                <a:ln>
                  <a:noFill/>
                </a:ln>
                <a:solidFill>
                  <a:schemeClr val="tx1"/>
                </a:solidFill>
                <a:effectLst/>
                <a:uLnTx/>
                <a:uFillTx/>
                <a:latin typeface="Public Sans"/>
              </a:rPr>
              <a:t> This financial assistance can help cover the costs of restoring a flood damaged property to a habitable condition or replacing essential household items. For more information on eligible Local Government Areas and application closing dates visit the </a:t>
            </a:r>
            <a:r>
              <a:rPr kumimoji="0" lang="en-AU" sz="1200" b="0" i="0" u="none" strike="noStrike" kern="1200" cap="none" spc="0" normalizeH="0" baseline="0" noProof="0">
                <a:ln>
                  <a:noFill/>
                </a:ln>
                <a:solidFill>
                  <a:schemeClr val="tx1"/>
                </a:solidFill>
                <a:effectLst/>
                <a:uLnTx/>
                <a:uFillTx/>
                <a:latin typeface="Public Sans"/>
                <a:hlinkClick r:id="rId10">
                  <a:extLst>
                    <a:ext uri="{A12FA001-AC4F-418D-AE19-62706E023703}">
                      <ahyp:hlinkClr xmlns:ahyp="http://schemas.microsoft.com/office/drawing/2018/hyperlinkcolor" val="tx"/>
                    </a:ext>
                  </a:extLst>
                </a:hlinkClick>
              </a:rPr>
              <a:t>Service NSW website</a:t>
            </a:r>
            <a:r>
              <a:rPr kumimoji="0" lang="en-AU" sz="1200" b="0" i="0" u="none" strike="noStrike" kern="1200" cap="none" spc="0" normalizeH="0" baseline="0" noProof="0">
                <a:ln>
                  <a:noFill/>
                </a:ln>
                <a:solidFill>
                  <a:schemeClr val="tx1"/>
                </a:solidFill>
                <a:effectLst/>
                <a:uLnTx/>
                <a:uFillTx/>
                <a:latin typeface="Public Sans"/>
              </a:rPr>
              <a:t>. </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hlinkClick r:id="rId11">
                  <a:extLst>
                    <a:ext uri="{A12FA001-AC4F-418D-AE19-62706E023703}">
                      <ahyp:hlinkClr xmlns:ahyp="http://schemas.microsoft.com/office/drawing/2018/hyperlinkcolor" val="tx"/>
                    </a:ext>
                  </a:extLst>
                </a:hlinkClick>
              </a:rPr>
              <a:t>Disaster Relief Grant</a:t>
            </a:r>
            <a:r>
              <a:rPr kumimoji="0" lang="en-AU" sz="1200" b="1" i="0" u="none" strike="noStrike" kern="1200" cap="none" spc="0" normalizeH="0" baseline="0" noProof="0">
                <a:ln>
                  <a:noFill/>
                </a:ln>
                <a:solidFill>
                  <a:schemeClr val="tx1"/>
                </a:solidFill>
                <a:effectLst/>
                <a:uLnTx/>
                <a:uFillTx/>
                <a:latin typeface="Public Sans"/>
              </a:rPr>
              <a:t>:</a:t>
            </a:r>
            <a:r>
              <a:rPr kumimoji="0" lang="en-AU" sz="1200" b="0" i="0" u="none" strike="noStrike" kern="1200" cap="none" spc="0" normalizeH="0" baseline="0" noProof="0">
                <a:ln>
                  <a:noFill/>
                </a:ln>
                <a:solidFill>
                  <a:schemeClr val="tx1"/>
                </a:solidFill>
                <a:effectLst/>
                <a:uLnTx/>
                <a:uFillTx/>
                <a:latin typeface="Public Sans"/>
              </a:rPr>
              <a:t> This grant helps people whose home or essential household items have been destroyed or damaged by a storm or flood in eligible disaster-declared Local Government Areas. For more information and eligibility criteria, visit the </a:t>
            </a:r>
            <a:r>
              <a:rPr kumimoji="0" lang="en-AU" sz="1200" b="0" i="0" u="none" strike="noStrike" kern="1200" cap="none" spc="0" normalizeH="0" baseline="0" noProof="0">
                <a:ln>
                  <a:noFill/>
                </a:ln>
                <a:solidFill>
                  <a:schemeClr val="tx1"/>
                </a:solidFill>
                <a:effectLst/>
                <a:uLnTx/>
                <a:uFillTx/>
                <a:latin typeface="Public Sans"/>
                <a:hlinkClick r:id="rId12">
                  <a:extLst>
                    <a:ext uri="{A12FA001-AC4F-418D-AE19-62706E023703}">
                      <ahyp:hlinkClr xmlns:ahyp="http://schemas.microsoft.com/office/drawing/2018/hyperlinkcolor" val="tx"/>
                    </a:ext>
                  </a:extLst>
                </a:hlinkClick>
              </a:rPr>
              <a:t>Service NSW website</a:t>
            </a:r>
            <a:r>
              <a:rPr kumimoji="0" lang="en-AU" sz="1200" b="0" i="0" u="none" strike="noStrike" kern="1200" cap="none" spc="0" normalizeH="0" baseline="0" noProof="0">
                <a:ln>
                  <a:noFill/>
                </a:ln>
                <a:solidFill>
                  <a:schemeClr val="tx1"/>
                </a:solidFill>
                <a:effectLst/>
                <a:uLnTx/>
                <a:uFillTx/>
                <a:latin typeface="Public Sans"/>
              </a:rPr>
              <a:t>.</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hlinkClick r:id="rId13">
                  <a:extLst>
                    <a:ext uri="{A12FA001-AC4F-418D-AE19-62706E023703}">
                      <ahyp:hlinkClr xmlns:ahyp="http://schemas.microsoft.com/office/drawing/2018/hyperlinkcolor" val="tx"/>
                    </a:ext>
                  </a:extLst>
                </a:hlinkClick>
              </a:rPr>
              <a:t>Emergency or temporary accommodation after a flood</a:t>
            </a:r>
            <a:r>
              <a:rPr kumimoji="0" lang="en-AU" sz="1200" b="1" i="0" u="none" strike="noStrike" kern="1200" cap="none" spc="0" normalizeH="0" baseline="0" noProof="0">
                <a:ln>
                  <a:noFill/>
                </a:ln>
                <a:solidFill>
                  <a:schemeClr val="tx1"/>
                </a:solidFill>
                <a:effectLst/>
                <a:uLnTx/>
                <a:uFillTx/>
                <a:latin typeface="Public Sans"/>
              </a:rPr>
              <a:t>:</a:t>
            </a:r>
            <a:r>
              <a:rPr kumimoji="0" lang="en-AU" sz="1200" b="0" i="0" u="none" strike="noStrike" kern="1200" cap="none" spc="0" normalizeH="0" baseline="0" noProof="0">
                <a:ln>
                  <a:noFill/>
                </a:ln>
                <a:solidFill>
                  <a:schemeClr val="tx1"/>
                </a:solidFill>
                <a:effectLst/>
                <a:uLnTx/>
                <a:uFillTx/>
                <a:latin typeface="Public Sans"/>
              </a:rPr>
              <a:t> Accommodation support is available to people affected by floods. This includes emergency accommodation and longer term temporary accommodation such as temporary housing sites, at-home caravans or pods on private property. If you need emergency accommodation, visit a </a:t>
            </a:r>
            <a:r>
              <a:rPr kumimoji="0" lang="en-AU" sz="1200" b="0" i="0" u="none" strike="noStrike" kern="1200" cap="none" spc="0" normalizeH="0" baseline="0" noProof="0">
                <a:ln>
                  <a:noFill/>
                </a:ln>
                <a:solidFill>
                  <a:schemeClr val="tx1"/>
                </a:solidFill>
                <a:effectLst/>
                <a:uLnTx/>
                <a:uFillTx/>
                <a:latin typeface="Public Sans"/>
                <a:hlinkClick r:id="rId14">
                  <a:extLst>
                    <a:ext uri="{A12FA001-AC4F-418D-AE19-62706E023703}">
                      <ahyp:hlinkClr xmlns:ahyp="http://schemas.microsoft.com/office/drawing/2018/hyperlinkcolor" val="tx"/>
                    </a:ext>
                  </a:extLst>
                </a:hlinkClick>
              </a:rPr>
              <a:t>recovery centre</a:t>
            </a:r>
            <a:r>
              <a:rPr kumimoji="0" lang="en-AU" sz="1200" b="0" i="0" u="none" strike="noStrike" kern="1200" cap="none" spc="0" normalizeH="0" baseline="0" noProof="0">
                <a:ln>
                  <a:noFill/>
                </a:ln>
                <a:solidFill>
                  <a:schemeClr val="tx1"/>
                </a:solidFill>
                <a:effectLst/>
                <a:uLnTx/>
                <a:uFillTx/>
                <a:latin typeface="Public Sans"/>
              </a:rPr>
              <a:t> or call Service NSW on 13 77 88. For more information on temporary housing programs visit </a:t>
            </a:r>
            <a:r>
              <a:rPr kumimoji="0" lang="en-AU" sz="1200" b="0" i="0" u="none" strike="noStrike" kern="1200" cap="none" spc="0" normalizeH="0" baseline="0" noProof="0">
                <a:ln>
                  <a:noFill/>
                </a:ln>
                <a:solidFill>
                  <a:schemeClr val="tx1"/>
                </a:solidFill>
                <a:effectLst/>
                <a:uLnTx/>
                <a:uFillTx/>
                <a:latin typeface="Public Sans"/>
                <a:hlinkClick r:id="rId15">
                  <a:extLst>
                    <a:ext uri="{A12FA001-AC4F-418D-AE19-62706E023703}">
                      <ahyp:hlinkClr xmlns:ahyp="http://schemas.microsoft.com/office/drawing/2018/hyperlinkcolor" val="tx"/>
                    </a:ext>
                  </a:extLst>
                </a:hlinkClick>
              </a:rPr>
              <a:t>nsw.gov.au</a:t>
            </a:r>
            <a:r>
              <a:rPr kumimoji="0" lang="en-AU" sz="1200" b="0" i="0" u="none" strike="noStrike" kern="1200" cap="none" spc="0" normalizeH="0" baseline="0" noProof="0">
                <a:ln>
                  <a:noFill/>
                </a:ln>
                <a:solidFill>
                  <a:schemeClr val="tx1"/>
                </a:solidFill>
                <a:effectLst/>
                <a:uLnTx/>
                <a:uFillTx/>
                <a:latin typeface="Public Sans"/>
              </a:rPr>
              <a:t>. </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strike="noStrike" kern="1200" cap="none" spc="0" normalizeH="0" baseline="0" noProof="0">
                <a:ln>
                  <a:noFill/>
                </a:ln>
                <a:solidFill>
                  <a:schemeClr val="tx1"/>
                </a:solidFill>
                <a:effectLst/>
                <a:uLnTx/>
                <a:uFillTx/>
                <a:latin typeface="Public Sans"/>
                <a:ea typeface="+mn-lt"/>
                <a:cs typeface="+mn-lt"/>
              </a:rPr>
              <a:t>Resilient Homes Program</a:t>
            </a:r>
            <a:r>
              <a:rPr kumimoji="0" lang="en-AU" sz="1200" b="1" i="0" u="none" strike="noStrike" kern="1200" cap="none" spc="0" normalizeH="0" baseline="0" noProof="0">
                <a:ln>
                  <a:noFill/>
                </a:ln>
                <a:solidFill>
                  <a:schemeClr val="tx1"/>
                </a:solidFill>
                <a:effectLst/>
                <a:uLnTx/>
                <a:uFillTx/>
                <a:latin typeface="Public Sans"/>
                <a:ea typeface="+mn-lt"/>
                <a:cs typeface="+mn-lt"/>
              </a:rPr>
              <a:t>: </a:t>
            </a:r>
            <a:r>
              <a:rPr kumimoji="0" lang="en-AU" sz="1200" b="0" i="0" u="none" strike="noStrike" kern="1200" cap="none" spc="0" normalizeH="0" baseline="0" noProof="0">
                <a:ln>
                  <a:noFill/>
                </a:ln>
                <a:solidFill>
                  <a:schemeClr val="tx1"/>
                </a:solidFill>
                <a:effectLst/>
                <a:uLnTx/>
                <a:uFillTx/>
                <a:latin typeface="Public Sans"/>
                <a:ea typeface="+mn-lt"/>
                <a:cs typeface="+mn-lt"/>
              </a:rPr>
              <a:t>Financial assistance is available to homeowners to improve the flood-resilience of residential properties in the Northern Rivers. Eligible homeowners may be offered assistance for home buyback, home raising or home retrofit. These investments will be complemented by </a:t>
            </a:r>
            <a:r>
              <a:rPr kumimoji="0" lang="en-AU" sz="1200" b="0" i="0" u="none" strike="noStrike" kern="1200" cap="none" spc="0" normalizeH="0" baseline="0" noProof="0">
                <a:ln>
                  <a:noFill/>
                </a:ln>
                <a:solidFill>
                  <a:schemeClr val="tx1"/>
                </a:solidFill>
                <a:effectLst/>
                <a:uLnTx/>
                <a:uFillTx/>
                <a:latin typeface="Public Sans"/>
                <a:ea typeface="+mn-lt"/>
                <a:cs typeface="+mn-lt"/>
                <a:hlinkClick r:id="rId16">
                  <a:extLst>
                    <a:ext uri="{A12FA001-AC4F-418D-AE19-62706E023703}">
                      <ahyp:hlinkClr xmlns:ahyp="http://schemas.microsoft.com/office/drawing/2018/hyperlinkcolor" val="tx"/>
                    </a:ext>
                  </a:extLst>
                </a:hlinkClick>
              </a:rPr>
              <a:t>Resilient Land Program</a:t>
            </a:r>
            <a:r>
              <a:rPr kumimoji="0" lang="en-AU" sz="1200" b="0" i="0" u="none" strike="noStrike" kern="1200" cap="none" spc="0" normalizeH="0" baseline="0" noProof="0">
                <a:ln>
                  <a:noFill/>
                </a:ln>
                <a:solidFill>
                  <a:schemeClr val="tx1"/>
                </a:solidFill>
                <a:effectLst/>
                <a:uLnTx/>
                <a:uFillTx/>
                <a:latin typeface="Public Sans"/>
                <a:ea typeface="+mn-lt"/>
                <a:cs typeface="+mn-lt"/>
              </a:rPr>
              <a:t>.</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hlinkClick r:id="rId17">
                  <a:extLst>
                    <a:ext uri="{A12FA001-AC4F-418D-AE19-62706E023703}">
                      <ahyp:hlinkClr xmlns:ahyp="http://schemas.microsoft.com/office/drawing/2018/hyperlinkcolor" val="tx"/>
                    </a:ext>
                  </a:extLst>
                </a:hlinkClick>
              </a:rPr>
              <a:t>Flood Property Assessment Program</a:t>
            </a:r>
            <a:r>
              <a:rPr kumimoji="0" lang="en-AU" sz="1200" b="1" i="0" u="none" strike="noStrike" kern="1200" cap="none" spc="0" normalizeH="0" baseline="0" noProof="0">
                <a:ln>
                  <a:noFill/>
                </a:ln>
                <a:solidFill>
                  <a:schemeClr val="tx1"/>
                </a:solidFill>
                <a:effectLst/>
                <a:uLnTx/>
                <a:uFillTx/>
                <a:latin typeface="Public Sans"/>
              </a:rPr>
              <a:t>: </a:t>
            </a:r>
            <a:r>
              <a:rPr kumimoji="0" lang="en-AU" sz="1200" b="0" i="0" u="none" strike="noStrike" kern="1200" cap="none" spc="0" normalizeH="0" baseline="0" noProof="0">
                <a:ln>
                  <a:noFill/>
                </a:ln>
                <a:solidFill>
                  <a:schemeClr val="tx1"/>
                </a:solidFill>
                <a:effectLst/>
                <a:uLnTx/>
                <a:uFillTx/>
                <a:latin typeface="Public Sans"/>
              </a:rPr>
              <a:t>Free structural assessments are available for damaged buildings in eligible Local Government Areas </a:t>
            </a:r>
            <a:r>
              <a:rPr kumimoji="0" lang="en-AU" sz="1200" b="0" i="0" u="none" strike="noStrike" kern="1200" cap="none" spc="0" normalizeH="0" baseline="0" noProof="0">
                <a:ln>
                  <a:noFill/>
                </a:ln>
                <a:solidFill>
                  <a:schemeClr val="tx1"/>
                </a:solidFill>
                <a:effectLst/>
                <a:uLnTx/>
                <a:uFillTx/>
                <a:latin typeface="Public Sans"/>
                <a:ea typeface="+mn-lt"/>
                <a:cs typeface="+mn-lt"/>
              </a:rPr>
              <a:t>damaged by flooding in February and June 2022. </a:t>
            </a:r>
            <a:r>
              <a:rPr kumimoji="0" lang="en-AU" sz="1200" b="0" i="0" u="none" strike="noStrike" kern="1200" cap="none" spc="0" normalizeH="0" baseline="0" noProof="0">
                <a:ln>
                  <a:noFill/>
                </a:ln>
                <a:solidFill>
                  <a:schemeClr val="tx1"/>
                </a:solidFill>
                <a:effectLst/>
                <a:uLnTx/>
                <a:uFillTx/>
                <a:latin typeface="Public Sans"/>
              </a:rPr>
              <a:t>This is an opt-in program that provides a detailed assessment report, including a comprehensive scope of repair works and estimated repair costs.  </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en-AU" sz="1200" b="1" u="sng">
                <a:solidFill>
                  <a:schemeClr val="tx1"/>
                </a:solidFill>
                <a:latin typeface="Public Sans"/>
                <a:hlinkClick r:id="rId18">
                  <a:extLst>
                    <a:ext uri="{A12FA001-AC4F-418D-AE19-62706E023703}">
                      <ahyp:hlinkClr xmlns:ahyp="http://schemas.microsoft.com/office/drawing/2018/hyperlinkcolor" val="tx"/>
                    </a:ext>
                  </a:extLst>
                </a:hlinkClick>
              </a:rPr>
              <a:t>Travel and accommodation support for specialist medical treatment</a:t>
            </a:r>
            <a:r>
              <a:rPr lang="en-AU" sz="1200" b="1">
                <a:solidFill>
                  <a:schemeClr val="tx1"/>
                </a:solidFill>
                <a:latin typeface="Public Sans"/>
              </a:rPr>
              <a:t>: </a:t>
            </a:r>
            <a:r>
              <a:rPr lang="en-AU" sz="1200">
                <a:solidFill>
                  <a:schemeClr val="tx1"/>
                </a:solidFill>
                <a:latin typeface="Public Sans"/>
              </a:rPr>
              <a:t>Financial assistance available to eligible people where travels for specialist medical treatment have been impacted by floods. For more information, visit the </a:t>
            </a:r>
            <a:r>
              <a:rPr lang="en-AU" sz="1200">
                <a:solidFill>
                  <a:schemeClr val="tx1"/>
                </a:solidFill>
                <a:latin typeface="Public Sans"/>
                <a:hlinkClick r:id="rId18">
                  <a:extLst>
                    <a:ext uri="{A12FA001-AC4F-418D-AE19-62706E023703}">
                      <ahyp:hlinkClr xmlns:ahyp="http://schemas.microsoft.com/office/drawing/2018/hyperlinkcolor" val="tx"/>
                    </a:ext>
                  </a:extLst>
                </a:hlinkClick>
              </a:rPr>
              <a:t>NSW Health website</a:t>
            </a:r>
            <a:r>
              <a:rPr lang="en-AU" sz="1200">
                <a:solidFill>
                  <a:schemeClr val="tx1"/>
                </a:solidFill>
                <a:latin typeface="Public Sans"/>
              </a:rPr>
              <a:t>. </a:t>
            </a:r>
            <a:endParaRPr kumimoji="0" lang="en-AU" sz="1200" b="1" i="0" u="none" strike="noStrike" kern="1200" cap="none" spc="0" normalizeH="0" baseline="0" noProof="0">
              <a:ln>
                <a:noFill/>
              </a:ln>
              <a:solidFill>
                <a:schemeClr val="tx1"/>
              </a:solidFill>
              <a:effectLst/>
              <a:uLnTx/>
              <a:uFillTx/>
              <a:latin typeface="Public Sans"/>
            </a:endParaRPr>
          </a:p>
        </p:txBody>
      </p:sp>
    </p:spTree>
    <p:extLst>
      <p:ext uri="{BB962C8B-B14F-4D97-AF65-F5344CB8AC3E}">
        <p14:creationId xmlns:p14="http://schemas.microsoft.com/office/powerpoint/2010/main" val="3227898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A836-DEE2-49E3-BA1C-BE0B84933AA1}"/>
              </a:ext>
            </a:extLst>
          </p:cNvPr>
          <p:cNvSpPr>
            <a:spLocks noGrp="1"/>
          </p:cNvSpPr>
          <p:nvPr>
            <p:ph type="title"/>
          </p:nvPr>
        </p:nvSpPr>
        <p:spPr/>
        <p:txBody>
          <a:bodyPr vert="horz" lIns="0" tIns="0" rIns="0" bIns="0" rtlCol="0" anchor="t">
            <a:noAutofit/>
          </a:bodyPr>
          <a:lstStyle/>
          <a:p>
            <a:r>
              <a:rPr lang="en-AU" sz="2800">
                <a:latin typeface="Public Sans" pitchFamily="2" charset="0"/>
              </a:rPr>
              <a:t>Social content: flood support for individuals </a:t>
            </a:r>
          </a:p>
        </p:txBody>
      </p:sp>
      <p:sp>
        <p:nvSpPr>
          <p:cNvPr id="4" name="Slide Number Placeholder 3">
            <a:extLst>
              <a:ext uri="{FF2B5EF4-FFF2-40B4-BE49-F238E27FC236}">
                <a16:creationId xmlns:a16="http://schemas.microsoft.com/office/drawing/2014/main" id="{8675B2E8-A602-47BA-A93D-FEF5829F766A}"/>
              </a:ext>
            </a:extLst>
          </p:cNvPr>
          <p:cNvSpPr>
            <a:spLocks noGrp="1"/>
          </p:cNvSpPr>
          <p:nvPr>
            <p:ph type="sldNum" sz="quarter" idx="14"/>
          </p:nvPr>
        </p:nvSpPr>
        <p:spPr>
          <a:xfrm>
            <a:off x="5870902" y="6517011"/>
            <a:ext cx="147476" cy="153888"/>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19</a:t>
            </a:fld>
            <a:endParaRPr lang="en-AU"/>
          </a:p>
        </p:txBody>
      </p:sp>
      <p:pic>
        <p:nvPicPr>
          <p:cNvPr id="18" name="Picture 17" descr="A picture containing text, screenshot, font, logo&#10;&#10;Description automatically generated">
            <a:extLst>
              <a:ext uri="{FF2B5EF4-FFF2-40B4-BE49-F238E27FC236}">
                <a16:creationId xmlns:a16="http://schemas.microsoft.com/office/drawing/2014/main" id="{43DF7375-A17E-2CE7-4BD1-6E3B1080E7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620" y="1886166"/>
            <a:ext cx="3600000" cy="3600000"/>
          </a:xfrm>
          <a:prstGeom prst="rect">
            <a:avLst/>
          </a:prstGeom>
          <a:ln>
            <a:solidFill>
              <a:srgbClr val="F3E2E6"/>
            </a:solidFill>
          </a:ln>
        </p:spPr>
      </p:pic>
      <p:sp>
        <p:nvSpPr>
          <p:cNvPr id="21" name="TextBox 20">
            <a:extLst>
              <a:ext uri="{FF2B5EF4-FFF2-40B4-BE49-F238E27FC236}">
                <a16:creationId xmlns:a16="http://schemas.microsoft.com/office/drawing/2014/main" id="{16F336DE-1AEC-3A41-61DC-2EF8724BD4A9}"/>
              </a:ext>
            </a:extLst>
          </p:cNvPr>
          <p:cNvSpPr txBox="1"/>
          <p:nvPr/>
        </p:nvSpPr>
        <p:spPr>
          <a:xfrm>
            <a:off x="584147" y="5759581"/>
            <a:ext cx="3600000" cy="726690"/>
          </a:xfrm>
          <a:prstGeom prst="rect">
            <a:avLst/>
          </a:prstGeom>
        </p:spPr>
        <p:txBody>
          <a:bodyPr vert="horz" lIns="0" tIns="0" rIns="0" bIns="0" rtlCol="0">
            <a:noAutofit/>
          </a:bodyPr>
          <a:lstStyle/>
          <a:p>
            <a:r>
              <a:rPr lang="en-US" sz="1200" b="1">
                <a:effectLst/>
                <a:latin typeface="Public Sans"/>
              </a:rPr>
              <a:t>Post: </a:t>
            </a:r>
            <a:r>
              <a:rPr lang="en-US" sz="1200">
                <a:effectLst/>
                <a:latin typeface="Public Sans"/>
              </a:rPr>
              <a:t>Were you affected by the storms and floods in 2022? Financial support is still available. We’re here to help you. Learn more at </a:t>
            </a:r>
            <a:r>
              <a:rPr lang="en-US" sz="1200">
                <a:effectLst/>
                <a:latin typeface="Public Sans"/>
                <a:hlinkClick r:id="rId3">
                  <a:extLst>
                    <a:ext uri="{A12FA001-AC4F-418D-AE19-62706E023703}">
                      <ahyp:hlinkClr xmlns:ahyp="http://schemas.microsoft.com/office/drawing/2018/hyperlinkcolor" val="tx"/>
                    </a:ext>
                  </a:extLst>
                </a:hlinkClick>
              </a:rPr>
              <a:t>service.nsw.gov.au/floods</a:t>
            </a:r>
            <a:endParaRPr lang="en-AU" sz="1200">
              <a:effectLst/>
              <a:latin typeface="Public Sans"/>
            </a:endParaRPr>
          </a:p>
        </p:txBody>
      </p:sp>
      <p:sp>
        <p:nvSpPr>
          <p:cNvPr id="22" name="TextBox 21">
            <a:extLst>
              <a:ext uri="{FF2B5EF4-FFF2-40B4-BE49-F238E27FC236}">
                <a16:creationId xmlns:a16="http://schemas.microsoft.com/office/drawing/2014/main" id="{0C0801BD-7D65-E7D2-8BDC-36AF54532F7A}"/>
              </a:ext>
            </a:extLst>
          </p:cNvPr>
          <p:cNvSpPr txBox="1"/>
          <p:nvPr/>
        </p:nvSpPr>
        <p:spPr>
          <a:xfrm>
            <a:off x="587866" y="1498322"/>
            <a:ext cx="3050277" cy="249375"/>
          </a:xfrm>
          <a:prstGeom prst="rect">
            <a:avLst/>
          </a:prstGeom>
        </p:spPr>
        <p:txBody>
          <a:bodyPr vert="horz" lIns="0" tIns="0" rIns="0" bIns="0" rtlCol="0" anchor="t" anchorCtr="0">
            <a:normAutofit/>
          </a:bodyPr>
          <a:lstStyle/>
          <a:p>
            <a:pPr defTabSz="914377">
              <a:spcAft>
                <a:spcPts val="1200"/>
              </a:spcAft>
            </a:pPr>
            <a:r>
              <a:rPr lang="en-AU" sz="1200" b="0" kern="1200">
                <a:latin typeface="Public Sans"/>
                <a:hlinkClick r:id="rId4">
                  <a:extLst>
                    <a:ext uri="{A12FA001-AC4F-418D-AE19-62706E023703}">
                      <ahyp:hlinkClr xmlns:ahyp="http://schemas.microsoft.com/office/drawing/2018/hyperlinkcolor" val="tx"/>
                    </a:ext>
                  </a:extLst>
                </a:hlinkClick>
              </a:rPr>
              <a:t>Click here to download social tile</a:t>
            </a:r>
            <a:endParaRPr lang="en-AU" sz="1200" b="0" kern="1200">
              <a:latin typeface="Public Sans"/>
            </a:endParaRPr>
          </a:p>
        </p:txBody>
      </p:sp>
      <p:sp>
        <p:nvSpPr>
          <p:cNvPr id="3" name="TextBox 2">
            <a:extLst>
              <a:ext uri="{FF2B5EF4-FFF2-40B4-BE49-F238E27FC236}">
                <a16:creationId xmlns:a16="http://schemas.microsoft.com/office/drawing/2014/main" id="{40EA0A76-8A81-913F-F7AB-6B72C296A739}"/>
              </a:ext>
            </a:extLst>
          </p:cNvPr>
          <p:cNvSpPr txBox="1"/>
          <p:nvPr/>
        </p:nvSpPr>
        <p:spPr>
          <a:xfrm>
            <a:off x="6094394" y="1495878"/>
            <a:ext cx="3050277" cy="249375"/>
          </a:xfrm>
          <a:prstGeom prst="rect">
            <a:avLst/>
          </a:prstGeom>
        </p:spPr>
        <p:txBody>
          <a:bodyPr vert="horz" lIns="0" tIns="0" rIns="0" bIns="0" rtlCol="0" anchor="t" anchorCtr="0">
            <a:normAutofit/>
          </a:bodyPr>
          <a:lstStyle/>
          <a:p>
            <a:pPr defTabSz="914377">
              <a:spcAft>
                <a:spcPts val="1200"/>
              </a:spcAft>
            </a:pPr>
            <a:r>
              <a:rPr lang="en-AU" sz="1200" b="0" kern="1200">
                <a:latin typeface="Public Sans"/>
                <a:hlinkClick r:id="rId5">
                  <a:extLst>
                    <a:ext uri="{A12FA001-AC4F-418D-AE19-62706E023703}">
                      <ahyp:hlinkClr xmlns:ahyp="http://schemas.microsoft.com/office/drawing/2018/hyperlinkcolor" val="tx"/>
                    </a:ext>
                  </a:extLst>
                </a:hlinkClick>
              </a:rPr>
              <a:t>Click here to download social tile</a:t>
            </a:r>
            <a:endParaRPr lang="en-AU" sz="1200" b="0" kern="1200">
              <a:latin typeface="Public Sans"/>
            </a:endParaRPr>
          </a:p>
        </p:txBody>
      </p:sp>
      <p:sp>
        <p:nvSpPr>
          <p:cNvPr id="5" name="TextBox 4">
            <a:extLst>
              <a:ext uri="{FF2B5EF4-FFF2-40B4-BE49-F238E27FC236}">
                <a16:creationId xmlns:a16="http://schemas.microsoft.com/office/drawing/2014/main" id="{C297A023-563D-ECE2-61B9-9191DE01CA37}"/>
              </a:ext>
            </a:extLst>
          </p:cNvPr>
          <p:cNvSpPr txBox="1"/>
          <p:nvPr/>
        </p:nvSpPr>
        <p:spPr>
          <a:xfrm>
            <a:off x="6096000" y="5779586"/>
            <a:ext cx="3934072" cy="719137"/>
          </a:xfrm>
          <a:prstGeom prst="rect">
            <a:avLst/>
          </a:prstGeom>
        </p:spPr>
        <p:txBody>
          <a:bodyPr vert="horz" lIns="0" tIns="0" rIns="0" bIns="0" rtlCol="0">
            <a:noAutofit/>
          </a:bodyPr>
          <a:lstStyle/>
          <a:p>
            <a:r>
              <a:rPr lang="en-US" sz="1200" b="1">
                <a:effectLst/>
                <a:latin typeface="Public Sans"/>
              </a:rPr>
              <a:t>Post: </a:t>
            </a:r>
            <a:r>
              <a:rPr lang="en-US" sz="1200">
                <a:effectLst/>
                <a:latin typeface="Public Sans"/>
              </a:rPr>
              <a:t>Were you affected by the storms and floods in 2022? Answer 7 questions for a </a:t>
            </a:r>
            <a:r>
              <a:rPr lang="en-US" sz="1200" err="1">
                <a:effectLst/>
                <a:latin typeface="Public Sans"/>
              </a:rPr>
              <a:t>personalised</a:t>
            </a:r>
            <a:r>
              <a:rPr lang="en-US" sz="1200">
                <a:effectLst/>
                <a:latin typeface="Public Sans"/>
              </a:rPr>
              <a:t> list of support options. Learn more at </a:t>
            </a:r>
            <a:r>
              <a:rPr lang="en-US" sz="1200">
                <a:effectLst/>
                <a:latin typeface="Public Sans"/>
                <a:hlinkClick r:id="rId6">
                  <a:extLst>
                    <a:ext uri="{A12FA001-AC4F-418D-AE19-62706E023703}">
                      <ahyp:hlinkClr xmlns:ahyp="http://schemas.microsoft.com/office/drawing/2018/hyperlinkcolor" val="tx"/>
                    </a:ext>
                  </a:extLst>
                </a:hlinkClick>
              </a:rPr>
              <a:t>service.nsw.gov.au/floods</a:t>
            </a:r>
            <a:endParaRPr lang="en-AU" sz="1200">
              <a:effectLst/>
              <a:latin typeface="Public Sans"/>
            </a:endParaRPr>
          </a:p>
          <a:p>
            <a:endParaRPr lang="en-AU" sz="1200">
              <a:effectLst/>
              <a:latin typeface="Public Sans"/>
            </a:endParaRPr>
          </a:p>
        </p:txBody>
      </p:sp>
      <p:pic>
        <p:nvPicPr>
          <p:cNvPr id="6" name="Picture 5" descr="A picture containing text, screenshot, font, logo&#10;&#10;Description automatically generated">
            <a:extLst>
              <a:ext uri="{FF2B5EF4-FFF2-40B4-BE49-F238E27FC236}">
                <a16:creationId xmlns:a16="http://schemas.microsoft.com/office/drawing/2014/main" id="{B40A9459-B0CE-4C73-6C0E-03491ABA9D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1530" y="1872107"/>
            <a:ext cx="3600000" cy="3600000"/>
          </a:xfrm>
          <a:prstGeom prst="rect">
            <a:avLst/>
          </a:prstGeom>
        </p:spPr>
      </p:pic>
    </p:spTree>
    <p:extLst>
      <p:ext uri="{BB962C8B-B14F-4D97-AF65-F5344CB8AC3E}">
        <p14:creationId xmlns:p14="http://schemas.microsoft.com/office/powerpoint/2010/main" val="116811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EB4A-9318-4118-A32E-0EF3667FAEF2}"/>
              </a:ext>
            </a:extLst>
          </p:cNvPr>
          <p:cNvSpPr>
            <a:spLocks noGrp="1"/>
          </p:cNvSpPr>
          <p:nvPr>
            <p:ph type="title"/>
          </p:nvPr>
        </p:nvSpPr>
        <p:spPr>
          <a:xfrm>
            <a:off x="593275" y="553913"/>
            <a:ext cx="11010859" cy="387798"/>
          </a:xfrm>
        </p:spPr>
        <p:txBody>
          <a:bodyPr/>
          <a:lstStyle/>
          <a:p>
            <a:r>
              <a:rPr lang="en-GB" sz="2800">
                <a:latin typeface="Public Sans" pitchFamily="2" charset="0"/>
              </a:rPr>
              <a:t>Overview and how to use this toolkit</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A63EDF54-827A-4EDE-9633-7A529E515715}"/>
              </a:ext>
            </a:extLst>
          </p:cNvPr>
          <p:cNvSpPr>
            <a:spLocks noGrp="1"/>
          </p:cNvSpPr>
          <p:nvPr>
            <p:ph type="sldNum" sz="quarter" idx="11"/>
          </p:nvPr>
        </p:nvSpPr>
        <p:spPr>
          <a:xfrm>
            <a:off x="5965990" y="6498723"/>
            <a:ext cx="147476" cy="153888"/>
          </a:xfrm>
        </p:spPr>
        <p:txBody>
          <a:bodyPr/>
          <a:lstStyle/>
          <a:p>
            <a:fld id="{6445CA75-65CF-428D-AAFD-249FBBE0F4CE}" type="slidenum">
              <a:rPr lang="en-GB" smtClean="0"/>
              <a:pPr/>
              <a:t>2</a:t>
            </a:fld>
            <a:endParaRPr lang="en-GB"/>
          </a:p>
        </p:txBody>
      </p:sp>
      <p:sp>
        <p:nvSpPr>
          <p:cNvPr id="4" name="Text Placeholder 3">
            <a:extLst>
              <a:ext uri="{FF2B5EF4-FFF2-40B4-BE49-F238E27FC236}">
                <a16:creationId xmlns:a16="http://schemas.microsoft.com/office/drawing/2014/main" id="{39720ECF-8333-4B6A-965A-54A048F7DD0B}"/>
              </a:ext>
            </a:extLst>
          </p:cNvPr>
          <p:cNvSpPr>
            <a:spLocks noGrp="1"/>
          </p:cNvSpPr>
          <p:nvPr>
            <p:ph type="body" sz="quarter" idx="20"/>
          </p:nvPr>
        </p:nvSpPr>
        <p:spPr>
          <a:xfrm>
            <a:off x="571500" y="1612793"/>
            <a:ext cx="4458151" cy="5132251"/>
          </a:xfrm>
        </p:spPr>
        <p:txBody>
          <a:bodyPr/>
          <a:lstStyle/>
          <a:p>
            <a:pPr marL="0" marR="0" lvl="0" indent="0" algn="l" defTabSz="914377"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AU" sz="1200" b="1" i="0" u="none" strike="noStrike" kern="1200" cap="none" spc="0" normalizeH="0" baseline="0" noProof="0" dirty="0">
                <a:ln>
                  <a:noFill/>
                </a:ln>
                <a:solidFill>
                  <a:schemeClr val="tx1"/>
                </a:solidFill>
                <a:effectLst/>
                <a:uLnTx/>
                <a:uFillTx/>
                <a:latin typeface="Public Sans" pitchFamily="2" charset="0"/>
              </a:rPr>
              <a:t>Overview</a:t>
            </a:r>
          </a:p>
          <a:p>
            <a:pPr fontAlgn="base">
              <a:spcBef>
                <a:spcPts val="600"/>
              </a:spcBef>
              <a:spcAft>
                <a:spcPts val="600"/>
              </a:spcAft>
            </a:pPr>
            <a:r>
              <a:rPr lang="en-AU" sz="1200" dirty="0">
                <a:solidFill>
                  <a:schemeClr val="tx1"/>
                </a:solidFill>
                <a:latin typeface="Public Sans" pitchFamily="2" charset="0"/>
              </a:rPr>
              <a:t>Over the past two and a half years, NSW has experienced many events, from bushfires and pandemics to storms and floods, which have significantly impacted communities across the state. </a:t>
            </a:r>
          </a:p>
          <a:p>
            <a:pPr>
              <a:spcBef>
                <a:spcPts val="600"/>
              </a:spcBef>
              <a:spcAft>
                <a:spcPts val="600"/>
              </a:spcAft>
            </a:pPr>
            <a:r>
              <a:rPr lang="en-AU" sz="1200" dirty="0">
                <a:solidFill>
                  <a:schemeClr val="tx1"/>
                </a:solidFill>
                <a:latin typeface="Public Sans" pitchFamily="2" charset="0"/>
              </a:rPr>
              <a:t>Throughout this period, Aboriginal community groups have played a critical role as trusted sources, sharing important information with their communities.</a:t>
            </a:r>
          </a:p>
          <a:p>
            <a:pPr>
              <a:spcBef>
                <a:spcPts val="600"/>
              </a:spcBef>
              <a:spcAft>
                <a:spcPts val="600"/>
              </a:spcAft>
            </a:pPr>
            <a:r>
              <a:rPr lang="en-US" sz="1200" dirty="0">
                <a:solidFill>
                  <a:schemeClr val="tx1"/>
                </a:solidFill>
                <a:latin typeface="Public Sans" pitchFamily="2" charset="0"/>
              </a:rPr>
              <a:t>The Department of Customer Service developed these toolkits to assist this vital communication.</a:t>
            </a:r>
          </a:p>
          <a:p>
            <a:pPr>
              <a:spcBef>
                <a:spcPts val="600"/>
              </a:spcBef>
              <a:spcAft>
                <a:spcPts val="600"/>
              </a:spcAft>
            </a:pPr>
            <a:r>
              <a:rPr lang="en-US" sz="1200" dirty="0">
                <a:solidFill>
                  <a:schemeClr val="tx1"/>
                </a:solidFill>
                <a:latin typeface="Public Sans" pitchFamily="2" charset="0"/>
              </a:rPr>
              <a:t>The toolkits contain the latest NSW Government messaging and shareable content on topics such as crisis preparedness, recovery and support, COVID-19 and health, and mental health support. </a:t>
            </a:r>
          </a:p>
        </p:txBody>
      </p:sp>
      <p:sp>
        <p:nvSpPr>
          <p:cNvPr id="5" name="Text Placeholder 4">
            <a:extLst>
              <a:ext uri="{FF2B5EF4-FFF2-40B4-BE49-F238E27FC236}">
                <a16:creationId xmlns:a16="http://schemas.microsoft.com/office/drawing/2014/main" id="{57D8D33A-24C0-4203-B917-6D2D67BF2A29}"/>
              </a:ext>
            </a:extLst>
          </p:cNvPr>
          <p:cNvSpPr>
            <a:spLocks noGrp="1"/>
          </p:cNvSpPr>
          <p:nvPr>
            <p:ph type="body" sz="quarter" idx="21"/>
          </p:nvPr>
        </p:nvSpPr>
        <p:spPr>
          <a:xfrm>
            <a:off x="6096000" y="1617663"/>
            <a:ext cx="4617529" cy="4881060"/>
          </a:xfrm>
        </p:spPr>
        <p:txBody>
          <a:bodyPr/>
          <a:lstStyle/>
          <a:p>
            <a:pPr marL="0" marR="0" lvl="0" indent="0" algn="l" defTabSz="914377"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AU" sz="1200" b="1" i="0" u="none" strike="noStrike" kern="1200" cap="none" spc="0" normalizeH="0" baseline="0" noProof="0">
                <a:ln>
                  <a:noFill/>
                </a:ln>
                <a:solidFill>
                  <a:schemeClr val="tx1"/>
                </a:solidFill>
                <a:effectLst/>
                <a:uLnTx/>
                <a:uFillTx/>
                <a:latin typeface="Public Sans" pitchFamily="2" charset="0"/>
              </a:rPr>
              <a:t>How to use this toolkit</a:t>
            </a:r>
          </a:p>
          <a:p>
            <a:pPr fontAlgn="base">
              <a:spcBef>
                <a:spcPts val="600"/>
              </a:spcBef>
              <a:spcAft>
                <a:spcPts val="600"/>
              </a:spcAft>
            </a:pPr>
            <a:r>
              <a:rPr lang="en-AU" sz="1200" i="0" u="none" strike="noStrike">
                <a:solidFill>
                  <a:schemeClr val="tx1"/>
                </a:solidFill>
                <a:effectLst/>
                <a:latin typeface="Public Sans" pitchFamily="2" charset="0"/>
              </a:rPr>
              <a:t>This toolkit contains a variety of </a:t>
            </a:r>
            <a:r>
              <a:rPr lang="en-AU" sz="1200">
                <a:solidFill>
                  <a:schemeClr val="tx1"/>
                </a:solidFill>
                <a:latin typeface="Public Sans" pitchFamily="2" charset="0"/>
              </a:rPr>
              <a:t>downloadable communication resources</a:t>
            </a:r>
            <a:r>
              <a:rPr lang="en-AU" sz="1200" i="0" u="none" strike="noStrike">
                <a:solidFill>
                  <a:schemeClr val="tx1"/>
                </a:solidFill>
                <a:effectLst/>
                <a:latin typeface="Public Sans" pitchFamily="2" charset="0"/>
              </a:rPr>
              <a:t> in an easy to share format.</a:t>
            </a:r>
            <a:r>
              <a:rPr lang="en-AU" sz="1200">
                <a:solidFill>
                  <a:schemeClr val="tx1"/>
                </a:solidFill>
                <a:latin typeface="Public Sans" pitchFamily="2" charset="0"/>
              </a:rPr>
              <a:t> These can include posters, flyers, factsheets, social media, and videos.</a:t>
            </a:r>
          </a:p>
          <a:p>
            <a:pPr>
              <a:spcBef>
                <a:spcPts val="600"/>
              </a:spcBef>
              <a:spcAft>
                <a:spcPts val="600"/>
              </a:spcAft>
            </a:pPr>
            <a:r>
              <a:rPr lang="en-US" sz="1200">
                <a:solidFill>
                  <a:schemeClr val="tx1"/>
                </a:solidFill>
                <a:latin typeface="Public Sans" pitchFamily="2" charset="0"/>
              </a:rPr>
              <a:t>Also included is suggested text for newsletters or websites, which can be easily copied and pasted. </a:t>
            </a:r>
            <a:endParaRPr lang="en-AU" sz="1200">
              <a:solidFill>
                <a:schemeClr val="tx1"/>
              </a:solidFill>
              <a:latin typeface="Public Sans" pitchFamily="2" charset="0"/>
            </a:endParaRPr>
          </a:p>
          <a:p>
            <a:pPr>
              <a:spcBef>
                <a:spcPts val="600"/>
              </a:spcBef>
              <a:spcAft>
                <a:spcPts val="600"/>
              </a:spcAft>
            </a:pPr>
            <a:r>
              <a:rPr lang="en-AU" sz="1200" i="0" u="none" strike="noStrike">
                <a:solidFill>
                  <a:schemeClr val="tx1"/>
                </a:solidFill>
                <a:effectLst/>
                <a:latin typeface="Public Sans" pitchFamily="2" charset="0"/>
              </a:rPr>
              <a:t>Where possible, resources have been translated</a:t>
            </a:r>
            <a:r>
              <a:rPr lang="en-AU" sz="1200">
                <a:solidFill>
                  <a:schemeClr val="tx1"/>
                </a:solidFill>
                <a:latin typeface="Public Sans" pitchFamily="2" charset="0"/>
              </a:rPr>
              <a:t> into community languages</a:t>
            </a:r>
            <a:r>
              <a:rPr lang="en-AU" sz="1200" i="0" u="none" strike="noStrike">
                <a:solidFill>
                  <a:schemeClr val="tx1"/>
                </a:solidFill>
                <a:effectLst/>
                <a:latin typeface="Public Sans" pitchFamily="2" charset="0"/>
              </a:rPr>
              <a:t> and tailored </a:t>
            </a:r>
            <a:r>
              <a:rPr lang="en-AU" sz="1200">
                <a:solidFill>
                  <a:schemeClr val="tx1"/>
                </a:solidFill>
                <a:latin typeface="Public Sans" pitchFamily="2" charset="0"/>
              </a:rPr>
              <a:t>for </a:t>
            </a:r>
            <a:r>
              <a:rPr lang="en-AU" sz="1200" i="0" u="none" strike="noStrike">
                <a:solidFill>
                  <a:schemeClr val="tx1"/>
                </a:solidFill>
                <a:effectLst/>
                <a:latin typeface="Public Sans" pitchFamily="2" charset="0"/>
              </a:rPr>
              <a:t>Aboriginal </a:t>
            </a:r>
            <a:r>
              <a:rPr lang="en-AU" sz="1200">
                <a:solidFill>
                  <a:schemeClr val="tx1"/>
                </a:solidFill>
                <a:latin typeface="Public Sans" pitchFamily="2" charset="0"/>
              </a:rPr>
              <a:t>communities</a:t>
            </a:r>
            <a:r>
              <a:rPr lang="en-AU" sz="1200" i="0" u="none" strike="noStrike">
                <a:solidFill>
                  <a:schemeClr val="tx1"/>
                </a:solidFill>
                <a:effectLst/>
                <a:latin typeface="Public Sans" pitchFamily="2" charset="0"/>
              </a:rPr>
              <a:t>.</a:t>
            </a:r>
            <a:r>
              <a:rPr lang="en-AU" sz="1200">
                <a:solidFill>
                  <a:schemeClr val="tx1"/>
                </a:solidFill>
                <a:latin typeface="Public Sans" pitchFamily="2" charset="0"/>
              </a:rPr>
              <a:t> </a:t>
            </a:r>
          </a:p>
          <a:p>
            <a:pPr fontAlgn="base">
              <a:spcBef>
                <a:spcPts val="600"/>
              </a:spcBef>
              <a:spcAft>
                <a:spcPts val="600"/>
              </a:spcAft>
            </a:pPr>
            <a:r>
              <a:rPr lang="en-AU" sz="1200" b="1">
                <a:solidFill>
                  <a:schemeClr val="tx1"/>
                </a:solidFill>
                <a:latin typeface="Public Sans" pitchFamily="2" charset="0"/>
              </a:rPr>
              <a:t>To download resources:</a:t>
            </a:r>
          </a:p>
          <a:p>
            <a:pPr marL="457200" indent="-228600">
              <a:spcBef>
                <a:spcPts val="600"/>
              </a:spcBef>
              <a:spcAft>
                <a:spcPts val="600"/>
              </a:spcAft>
              <a:buAutoNum type="arabicPeriod"/>
            </a:pPr>
            <a:r>
              <a:rPr lang="en-AU" sz="1200">
                <a:solidFill>
                  <a:schemeClr val="tx1"/>
                </a:solidFill>
                <a:latin typeface="Public Sans" pitchFamily="2" charset="0"/>
              </a:rPr>
              <a:t>Click on the accompanying link which will take you to the nsw.gov.au website or Dropbox</a:t>
            </a:r>
          </a:p>
          <a:p>
            <a:pPr marL="457200" indent="-228600" fontAlgn="base">
              <a:spcBef>
                <a:spcPts val="600"/>
              </a:spcBef>
              <a:spcAft>
                <a:spcPts val="600"/>
              </a:spcAft>
              <a:buAutoNum type="arabicPeriod"/>
            </a:pPr>
            <a:r>
              <a:rPr lang="en-AU" sz="1200">
                <a:solidFill>
                  <a:schemeClr val="tx1"/>
                </a:solidFill>
                <a:latin typeface="Public Sans" pitchFamily="2" charset="0"/>
              </a:rPr>
              <a:t>For nsw.gov.au links, right click on the image on the website for ‘save image’. For Dropbox, on the upper left-hand side you will see a 'download' button </a:t>
            </a:r>
          </a:p>
          <a:p>
            <a:pPr marL="457200" indent="-228600" fontAlgn="base">
              <a:spcBef>
                <a:spcPts val="600"/>
              </a:spcBef>
              <a:spcAft>
                <a:spcPts val="600"/>
              </a:spcAft>
              <a:buAutoNum type="arabicPeriod"/>
            </a:pPr>
            <a:r>
              <a:rPr lang="en-AU" sz="1200">
                <a:solidFill>
                  <a:schemeClr val="tx1"/>
                </a:solidFill>
                <a:latin typeface="Public Sans" pitchFamily="2" charset="0"/>
              </a:rPr>
              <a:t>Click ‘save image’ or ‘download'.</a:t>
            </a:r>
            <a:endParaRPr lang="en-GB" sz="1200">
              <a:solidFill>
                <a:schemeClr val="tx1"/>
              </a:solidFill>
              <a:latin typeface="Public Sans" pitchFamily="2" charset="0"/>
            </a:endParaRPr>
          </a:p>
          <a:p>
            <a:pPr lvl="1"/>
            <a:endParaRPr lang="en-GB" sz="1200">
              <a:solidFill>
                <a:schemeClr val="tx1"/>
              </a:solidFill>
              <a:latin typeface="Public Sans" pitchFamily="2" charset="0"/>
            </a:endParaRPr>
          </a:p>
          <a:p>
            <a:endParaRPr lang="en-AU" sz="1200">
              <a:solidFill>
                <a:schemeClr val="tx1"/>
              </a:solidFill>
              <a:latin typeface="Public Sans" pitchFamily="2" charset="0"/>
            </a:endParaRPr>
          </a:p>
        </p:txBody>
      </p:sp>
    </p:spTree>
    <p:extLst>
      <p:ext uri="{BB962C8B-B14F-4D97-AF65-F5344CB8AC3E}">
        <p14:creationId xmlns:p14="http://schemas.microsoft.com/office/powerpoint/2010/main" val="92806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A836-DEE2-49E3-BA1C-BE0B84933AA1}"/>
              </a:ext>
            </a:extLst>
          </p:cNvPr>
          <p:cNvSpPr>
            <a:spLocks noGrp="1"/>
          </p:cNvSpPr>
          <p:nvPr>
            <p:ph type="title"/>
          </p:nvPr>
        </p:nvSpPr>
        <p:spPr/>
        <p:txBody>
          <a:bodyPr vert="horz" lIns="0" tIns="0" rIns="0" bIns="0" rtlCol="0" anchor="t">
            <a:noAutofit/>
          </a:bodyPr>
          <a:lstStyle/>
          <a:p>
            <a:r>
              <a:rPr lang="en-AU" sz="2800">
                <a:latin typeface="Public Sans" pitchFamily="2" charset="0"/>
              </a:rPr>
              <a:t>Poster and flyer: flood </a:t>
            </a:r>
            <a:r>
              <a:rPr lang="en-US" sz="2800">
                <a:latin typeface="Public Sans" pitchFamily="2" charset="0"/>
              </a:rPr>
              <a:t>grants and financial support</a:t>
            </a:r>
            <a:endParaRPr lang="en-AU" sz="2800">
              <a:latin typeface="Public Sans" pitchFamily="2" charset="0"/>
            </a:endParaRPr>
          </a:p>
        </p:txBody>
      </p:sp>
      <p:sp>
        <p:nvSpPr>
          <p:cNvPr id="4" name="Slide Number Placeholder 3">
            <a:extLst>
              <a:ext uri="{FF2B5EF4-FFF2-40B4-BE49-F238E27FC236}">
                <a16:creationId xmlns:a16="http://schemas.microsoft.com/office/drawing/2014/main" id="{8675B2E8-A602-47BA-A93D-FEF5829F766A}"/>
              </a:ext>
            </a:extLst>
          </p:cNvPr>
          <p:cNvSpPr>
            <a:spLocks noGrp="1"/>
          </p:cNvSpPr>
          <p:nvPr>
            <p:ph type="sldNum" sz="quarter" idx="14"/>
          </p:nvPr>
        </p:nvSpPr>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20</a:t>
            </a:fld>
            <a:endParaRPr lang="en-AU"/>
          </a:p>
        </p:txBody>
      </p:sp>
      <p:pic>
        <p:nvPicPr>
          <p:cNvPr id="12" name="Picture 11">
            <a:extLst>
              <a:ext uri="{FF2B5EF4-FFF2-40B4-BE49-F238E27FC236}">
                <a16:creationId xmlns:a16="http://schemas.microsoft.com/office/drawing/2014/main" id="{B7AC61D3-FC5B-F891-B909-74EB6A5011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275" y="1853472"/>
            <a:ext cx="2780807" cy="3952016"/>
          </a:xfrm>
          <a:prstGeom prst="rect">
            <a:avLst/>
          </a:prstGeom>
          <a:ln>
            <a:solidFill>
              <a:srgbClr val="EBEBEB"/>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8187614A-8D9F-1DED-E6EE-D432FD477359}"/>
              </a:ext>
            </a:extLst>
          </p:cNvPr>
          <p:cNvSpPr txBox="1"/>
          <p:nvPr/>
        </p:nvSpPr>
        <p:spPr>
          <a:xfrm>
            <a:off x="587866" y="1499451"/>
            <a:ext cx="3161174" cy="265342"/>
          </a:xfrm>
          <a:prstGeom prst="rect">
            <a:avLst/>
          </a:prstGeom>
        </p:spPr>
        <p:txBody>
          <a:bodyPr vert="horz" lIns="0" tIns="0" rIns="0" bIns="0" rtlCol="0" anchor="t" anchorCtr="0">
            <a:noAutofit/>
          </a:bodyPr>
          <a:lstStyle/>
          <a:p>
            <a:pPr defTabSz="914377">
              <a:spcAft>
                <a:spcPts val="1200"/>
              </a:spcAft>
            </a:pPr>
            <a:r>
              <a:rPr lang="en-AU" sz="1200" b="0" kern="1200">
                <a:latin typeface="Public Sans"/>
                <a:hlinkClick r:id="rId3">
                  <a:extLst>
                    <a:ext uri="{A12FA001-AC4F-418D-AE19-62706E023703}">
                      <ahyp:hlinkClr xmlns:ahyp="http://schemas.microsoft.com/office/drawing/2018/hyperlinkcolor" val="tx"/>
                    </a:ext>
                  </a:extLst>
                </a:hlinkClick>
              </a:rPr>
              <a:t>Click here to download </a:t>
            </a:r>
            <a:r>
              <a:rPr lang="en-AU" sz="1200">
                <a:latin typeface="Public Sans"/>
                <a:hlinkClick r:id="rId3">
                  <a:extLst>
                    <a:ext uri="{A12FA001-AC4F-418D-AE19-62706E023703}">
                      <ahyp:hlinkClr xmlns:ahyp="http://schemas.microsoft.com/office/drawing/2018/hyperlinkcolor" val="tx"/>
                    </a:ext>
                  </a:extLst>
                </a:hlinkClick>
              </a:rPr>
              <a:t>A3 poster </a:t>
            </a:r>
            <a:endParaRPr lang="en-AU" sz="1200" b="0" kern="1200">
              <a:latin typeface="Public Sans"/>
            </a:endParaRPr>
          </a:p>
        </p:txBody>
      </p:sp>
      <p:pic>
        <p:nvPicPr>
          <p:cNvPr id="10" name="Picture 9">
            <a:extLst>
              <a:ext uri="{FF2B5EF4-FFF2-40B4-BE49-F238E27FC236}">
                <a16:creationId xmlns:a16="http://schemas.microsoft.com/office/drawing/2014/main" id="{2095C47B-6D5D-B05D-BC49-9FC2921B4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4874" y="1859230"/>
            <a:ext cx="2786739" cy="3937114"/>
          </a:xfrm>
          <a:prstGeom prst="rect">
            <a:avLst/>
          </a:prstGeom>
          <a:ln>
            <a:solidFill>
              <a:srgbClr val="EBEBEB"/>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B48C190D-4D52-B6EE-C5EF-AD3552C8E9EF}"/>
              </a:ext>
            </a:extLst>
          </p:cNvPr>
          <p:cNvSpPr txBox="1"/>
          <p:nvPr/>
        </p:nvSpPr>
        <p:spPr>
          <a:xfrm>
            <a:off x="6096586" y="1500387"/>
            <a:ext cx="3161174" cy="356925"/>
          </a:xfrm>
          <a:prstGeom prst="rect">
            <a:avLst/>
          </a:prstGeom>
        </p:spPr>
        <p:txBody>
          <a:bodyPr vert="horz" lIns="0" tIns="0" rIns="0" bIns="0" rtlCol="0" anchor="t" anchorCtr="0">
            <a:noAutofit/>
          </a:bodyPr>
          <a:lstStyle/>
          <a:p>
            <a:pPr defTabSz="914377">
              <a:spcAft>
                <a:spcPts val="1200"/>
              </a:spcAft>
            </a:pPr>
            <a:r>
              <a:rPr lang="en-AU" sz="1200" b="0" kern="1200">
                <a:latin typeface="Public Sans"/>
                <a:hlinkClick r:id="rId5">
                  <a:extLst>
                    <a:ext uri="{A12FA001-AC4F-418D-AE19-62706E023703}">
                      <ahyp:hlinkClr xmlns:ahyp="http://schemas.microsoft.com/office/drawing/2018/hyperlinkcolor" val="tx"/>
                    </a:ext>
                  </a:extLst>
                </a:hlinkClick>
              </a:rPr>
              <a:t>Click here to download </a:t>
            </a:r>
            <a:r>
              <a:rPr lang="en-AU" sz="1200">
                <a:latin typeface="Public Sans"/>
                <a:hlinkClick r:id="rId5">
                  <a:extLst>
                    <a:ext uri="{A12FA001-AC4F-418D-AE19-62706E023703}">
                      <ahyp:hlinkClr xmlns:ahyp="http://schemas.microsoft.com/office/drawing/2018/hyperlinkcolor" val="tx"/>
                    </a:ext>
                  </a:extLst>
                </a:hlinkClick>
              </a:rPr>
              <a:t>A4 flyer </a:t>
            </a:r>
            <a:endParaRPr lang="en-AU" sz="1200" b="0" kern="1200">
              <a:latin typeface="Public Sans"/>
            </a:endParaRPr>
          </a:p>
        </p:txBody>
      </p:sp>
    </p:spTree>
    <p:extLst>
      <p:ext uri="{BB962C8B-B14F-4D97-AF65-F5344CB8AC3E}">
        <p14:creationId xmlns:p14="http://schemas.microsoft.com/office/powerpoint/2010/main" val="129971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3712C-6240-4253-93C1-A9A1C855180D}"/>
              </a:ext>
            </a:extLst>
          </p:cNvPr>
          <p:cNvSpPr>
            <a:spLocks noGrp="1"/>
          </p:cNvSpPr>
          <p:nvPr>
            <p:ph type="sldNum" sz="quarter" idx="11"/>
          </p:nvPr>
        </p:nvSpPr>
        <p:spPr>
          <a:xfrm>
            <a:off x="5965990" y="6498723"/>
            <a:ext cx="147476" cy="153888"/>
          </a:xfrm>
        </p:spPr>
        <p:txBody>
          <a:bodyPr/>
          <a:lstStyle/>
          <a:p>
            <a:fld id="{6445CA75-65CF-428D-AAFD-249FBBE0F4CE}" type="slidenum">
              <a:rPr lang="en-GB" smtClean="0"/>
              <a:pPr/>
              <a:t>21</a:t>
            </a:fld>
            <a:endParaRPr lang="en-GB"/>
          </a:p>
        </p:txBody>
      </p:sp>
      <p:sp>
        <p:nvSpPr>
          <p:cNvPr id="3" name="Text Placeholder 2">
            <a:extLst>
              <a:ext uri="{FF2B5EF4-FFF2-40B4-BE49-F238E27FC236}">
                <a16:creationId xmlns:a16="http://schemas.microsoft.com/office/drawing/2014/main" id="{42E1051A-40D2-4577-83D3-B99F72142016}"/>
              </a:ext>
            </a:extLst>
          </p:cNvPr>
          <p:cNvSpPr>
            <a:spLocks noGrp="1"/>
          </p:cNvSpPr>
          <p:nvPr>
            <p:ph type="body" sz="quarter" idx="12"/>
          </p:nvPr>
        </p:nvSpPr>
        <p:spPr>
          <a:xfrm>
            <a:off x="593276" y="3284149"/>
            <a:ext cx="6408000" cy="276999"/>
          </a:xfrm>
        </p:spPr>
        <p:txBody>
          <a:bodyPr/>
          <a:lstStyle/>
          <a:p>
            <a:r>
              <a:rPr lang="en-AU"/>
              <a:t>Mental health and mosquito-borne disease resources</a:t>
            </a:r>
          </a:p>
        </p:txBody>
      </p:sp>
    </p:spTree>
    <p:extLst>
      <p:ext uri="{BB962C8B-B14F-4D97-AF65-F5344CB8AC3E}">
        <p14:creationId xmlns:p14="http://schemas.microsoft.com/office/powerpoint/2010/main" val="426332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GB" sz="2800">
                <a:latin typeface="Public Sans"/>
              </a:rPr>
              <a:t>Social content: mental health support</a:t>
            </a:r>
            <a:endParaRPr lang="en-AU" sz="2800">
              <a:latin typeface="Public Sans"/>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57668" y="6496975"/>
            <a:ext cx="147476" cy="153888"/>
          </a:xfrm>
        </p:spPr>
        <p:txBody>
          <a:bodyPr/>
          <a:lstStyle/>
          <a:p>
            <a:fld id="{6445CA75-65CF-428D-AAFD-249FBBE0F4CE}" type="slidenum">
              <a:rPr lang="en-GB" smtClean="0"/>
              <a:pPr/>
              <a:t>22</a:t>
            </a:fld>
            <a:endParaRPr lang="en-GB"/>
          </a:p>
        </p:txBody>
      </p:sp>
      <p:pic>
        <p:nvPicPr>
          <p:cNvPr id="6" name="Picture 5" descr="Diagram&#10;&#10;Description automatically generated">
            <a:extLst>
              <a:ext uri="{FF2B5EF4-FFF2-40B4-BE49-F238E27FC236}">
                <a16:creationId xmlns:a16="http://schemas.microsoft.com/office/drawing/2014/main" id="{5764DFB6-F10C-703E-9FF2-9E04C04B73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375" y="1844675"/>
            <a:ext cx="3673949" cy="3673949"/>
          </a:xfrm>
          <a:prstGeom prst="rect">
            <a:avLst/>
          </a:prstGeom>
        </p:spPr>
      </p:pic>
      <p:sp>
        <p:nvSpPr>
          <p:cNvPr id="9" name="TextBox 8">
            <a:extLst>
              <a:ext uri="{FF2B5EF4-FFF2-40B4-BE49-F238E27FC236}">
                <a16:creationId xmlns:a16="http://schemas.microsoft.com/office/drawing/2014/main" id="{013D5915-323C-4F52-DFB6-1637C9A5B043}"/>
              </a:ext>
            </a:extLst>
          </p:cNvPr>
          <p:cNvSpPr txBox="1"/>
          <p:nvPr/>
        </p:nvSpPr>
        <p:spPr>
          <a:xfrm>
            <a:off x="4996804" y="1756178"/>
            <a:ext cx="5567176" cy="2492990"/>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22272B"/>
                </a:solidFill>
                <a:effectLst/>
                <a:uLnTx/>
                <a:uFillTx/>
                <a:latin typeface="Public Sans"/>
                <a:ea typeface="Calibri" panose="020F0502020204030204" pitchFamily="34" charset="0"/>
              </a:rPr>
              <a:t>Post: </a:t>
            </a: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There’s no shame in not being ok. Support is a phone call away.</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If you need to talk to someone you can call:</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 </a:t>
            </a:r>
          </a:p>
          <a:p>
            <a:pPr marL="228600" marR="0" lvl="0" indent="-2286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13YARN on 13 92 76</a:t>
            </a:r>
          </a:p>
          <a:p>
            <a:pPr marL="228600" marR="0" lvl="0" indent="-2286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Beyond Blue on 1800 512 348</a:t>
            </a:r>
          </a:p>
          <a:p>
            <a:pPr marL="228600" marR="0" lvl="0" indent="-2286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Lifeline on 131 114</a:t>
            </a:r>
          </a:p>
          <a:p>
            <a:pPr marL="228600" marR="0" lvl="0" indent="-2286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Kids Helpline on 1800 55 1800 if you’re under 25 and needing some support.</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If you or someone you know is in immediate danger, please call 000 or go to your nearest hospital emergency department.</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22272B"/>
                </a:solidFill>
                <a:effectLst/>
                <a:uLnTx/>
                <a:uFillTx/>
                <a:latin typeface="Public Sans"/>
                <a:ea typeface="Calibri" panose="020F0502020204030204" pitchFamily="34" charset="0"/>
              </a:rPr>
              <a:t>For more information on mental health services available to you, visit </a:t>
            </a:r>
            <a:r>
              <a:rPr lang="en-AU" sz="1200">
                <a:latin typeface="Public Sans"/>
                <a:ea typeface="Calibri" panose="020F0502020204030204" pitchFamily="34" charset="0"/>
                <a:hlinkClick r:id="rId3">
                  <a:extLst>
                    <a:ext uri="{A12FA001-AC4F-418D-AE19-62706E023703}">
                      <ahyp:hlinkClr xmlns:ahyp="http://schemas.microsoft.com/office/drawing/2018/hyperlinkcolor" val="tx"/>
                    </a:ext>
                  </a:extLst>
                </a:hlinkClick>
              </a:rPr>
              <a:t>nsw.gov.au</a:t>
            </a:r>
            <a:endParaRPr kumimoji="0" lang="en-AU" sz="1200" b="0" i="0" u="none" strike="noStrike" kern="1200" cap="none" spc="0" normalizeH="0" baseline="0" noProof="0">
              <a:ln>
                <a:noFill/>
              </a:ln>
              <a:solidFill>
                <a:srgbClr val="22272B"/>
              </a:solidFill>
              <a:effectLst/>
              <a:uLnTx/>
              <a:uFillTx/>
              <a:latin typeface="Public Sans"/>
            </a:endParaRPr>
          </a:p>
        </p:txBody>
      </p:sp>
      <p:sp>
        <p:nvSpPr>
          <p:cNvPr id="11" name="TextBox 10">
            <a:extLst>
              <a:ext uri="{FF2B5EF4-FFF2-40B4-BE49-F238E27FC236}">
                <a16:creationId xmlns:a16="http://schemas.microsoft.com/office/drawing/2014/main" id="{21807E0F-4AD9-0F4E-6EA2-FCA834C36218}"/>
              </a:ext>
            </a:extLst>
          </p:cNvPr>
          <p:cNvSpPr txBox="1"/>
          <p:nvPr/>
        </p:nvSpPr>
        <p:spPr>
          <a:xfrm>
            <a:off x="502792" y="1441873"/>
            <a:ext cx="2984251" cy="286873"/>
          </a:xfrm>
          <a:prstGeom prst="rect">
            <a:avLst/>
          </a:prstGeom>
          <a:noFill/>
        </p:spPr>
        <p:txBody>
          <a:bodyPr wrap="square" lIns="91440" tIns="45720" rIns="91440" bIns="45720" rtlCol="0" anchor="t">
            <a:spAutoFit/>
          </a:bodyPr>
          <a:lstStyle/>
          <a:p>
            <a:pPr defTabSz="609585">
              <a:lnSpc>
                <a:spcPts val="1600"/>
              </a:lnSpc>
              <a:spcBef>
                <a:spcPts val="600"/>
              </a:spcBef>
              <a:spcAft>
                <a:spcPts val="600"/>
              </a:spcAft>
              <a:defRPr/>
            </a:pPr>
            <a:r>
              <a:rPr lang="en-US" sz="1200">
                <a:solidFill>
                  <a:srgbClr val="22272B"/>
                </a:solidFill>
                <a:latin typeface="Public Sans"/>
                <a:hlinkClick r:id="rId4">
                  <a:extLst>
                    <a:ext uri="{A12FA001-AC4F-418D-AE19-62706E023703}">
                      <ahyp:hlinkClr xmlns:ahyp="http://schemas.microsoft.com/office/drawing/2018/hyperlinkcolor" val="tx"/>
                    </a:ext>
                  </a:extLst>
                </a:hlinkClick>
              </a:rPr>
              <a:t>Click here to download social tile</a:t>
            </a:r>
            <a:endParaRPr lang="en-US" sz="1200">
              <a:solidFill>
                <a:srgbClr val="22272B"/>
              </a:solidFill>
              <a:latin typeface="Public Sans"/>
            </a:endParaRPr>
          </a:p>
        </p:txBody>
      </p:sp>
    </p:spTree>
    <p:extLst>
      <p:ext uri="{BB962C8B-B14F-4D97-AF65-F5344CB8AC3E}">
        <p14:creationId xmlns:p14="http://schemas.microsoft.com/office/powerpoint/2010/main" val="152347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6B1B-3DCD-C83A-CB8F-BF1409815AEC}"/>
              </a:ext>
            </a:extLst>
          </p:cNvPr>
          <p:cNvSpPr>
            <a:spLocks noGrp="1"/>
          </p:cNvSpPr>
          <p:nvPr>
            <p:ph type="title"/>
          </p:nvPr>
        </p:nvSpPr>
        <p:spPr>
          <a:xfrm>
            <a:off x="602562" y="487317"/>
            <a:ext cx="11010859" cy="387798"/>
          </a:xfrm>
        </p:spPr>
        <p:txBody>
          <a:bodyPr/>
          <a:lstStyle/>
          <a:p>
            <a:r>
              <a:rPr lang="en-AU" sz="2800">
                <a:latin typeface="Public Sans"/>
              </a:rPr>
              <a:t>Social content: mental health support</a:t>
            </a:r>
          </a:p>
        </p:txBody>
      </p:sp>
      <p:sp>
        <p:nvSpPr>
          <p:cNvPr id="3" name="Slide Number Placeholder 2">
            <a:extLst>
              <a:ext uri="{FF2B5EF4-FFF2-40B4-BE49-F238E27FC236}">
                <a16:creationId xmlns:a16="http://schemas.microsoft.com/office/drawing/2014/main" id="{28A5D28F-F3D8-3075-B1FC-6F40C4CC2929}"/>
              </a:ext>
            </a:extLst>
          </p:cNvPr>
          <p:cNvSpPr>
            <a:spLocks noGrp="1"/>
          </p:cNvSpPr>
          <p:nvPr>
            <p:ph type="sldNum" sz="quarter" idx="11"/>
          </p:nvPr>
        </p:nvSpPr>
        <p:spPr/>
        <p:txBody>
          <a:bodyPr/>
          <a:lstStyle/>
          <a:p>
            <a:fld id="{6445CA75-65CF-428D-AAFD-249FBBE0F4CE}" type="slidenum">
              <a:rPr lang="en-GB" smtClean="0"/>
              <a:pPr/>
              <a:t>23</a:t>
            </a:fld>
            <a:endParaRPr lang="en-GB"/>
          </a:p>
        </p:txBody>
      </p:sp>
      <p:pic>
        <p:nvPicPr>
          <p:cNvPr id="7" name="Picture 6">
            <a:extLst>
              <a:ext uri="{FF2B5EF4-FFF2-40B4-BE49-F238E27FC236}">
                <a16:creationId xmlns:a16="http://schemas.microsoft.com/office/drawing/2014/main" id="{DCFD87D8-81ED-84E2-379C-76E9294F9A0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4053" y="1854444"/>
            <a:ext cx="3600000" cy="3600000"/>
          </a:xfrm>
          <a:prstGeom prst="rect">
            <a:avLst/>
          </a:prstGeom>
        </p:spPr>
      </p:pic>
      <p:sp>
        <p:nvSpPr>
          <p:cNvPr id="9" name="TextBox 8">
            <a:extLst>
              <a:ext uri="{FF2B5EF4-FFF2-40B4-BE49-F238E27FC236}">
                <a16:creationId xmlns:a16="http://schemas.microsoft.com/office/drawing/2014/main" id="{E0429D74-885E-D195-ED43-77D7992F5166}"/>
              </a:ext>
            </a:extLst>
          </p:cNvPr>
          <p:cNvSpPr txBox="1"/>
          <p:nvPr/>
        </p:nvSpPr>
        <p:spPr>
          <a:xfrm>
            <a:off x="493568" y="1445001"/>
            <a:ext cx="2984251" cy="286873"/>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ts val="1600"/>
              </a:lnSpc>
              <a:spcBef>
                <a:spcPts val="600"/>
              </a:spcBef>
              <a:spcAft>
                <a:spcPts val="600"/>
              </a:spcAft>
              <a:buClrTx/>
              <a:buSzTx/>
              <a:buFontTx/>
              <a:buNone/>
              <a:tabLst/>
              <a:defRPr/>
            </a:pPr>
            <a:r>
              <a:rPr kumimoji="0" lang="en-US" sz="1200" i="0" u="none" strike="noStrike" kern="1200" cap="none" spc="0" normalizeH="0" baseline="0" noProof="0">
                <a:ln>
                  <a:noFill/>
                </a:ln>
                <a:effectLst/>
                <a:uLnTx/>
                <a:uFillTx/>
                <a:latin typeface="Public Sans"/>
                <a:hlinkClick r:id="rId3">
                  <a:extLst>
                    <a:ext uri="{A12FA001-AC4F-418D-AE19-62706E023703}">
                      <ahyp:hlinkClr xmlns:ahyp="http://schemas.microsoft.com/office/drawing/2018/hyperlinkcolor" val="tx"/>
                    </a:ext>
                  </a:extLst>
                </a:hlinkClick>
              </a:rPr>
              <a:t>Click here to download social tile</a:t>
            </a:r>
            <a:endParaRPr kumimoji="0" lang="en-US" sz="1200" i="0" u="none" strike="noStrike" kern="1200" cap="none" spc="0" normalizeH="0" baseline="0" noProof="0">
              <a:ln>
                <a:noFill/>
              </a:ln>
              <a:effectLst/>
              <a:uLnTx/>
              <a:uFillTx/>
              <a:latin typeface="Public Sans"/>
            </a:endParaRPr>
          </a:p>
        </p:txBody>
      </p:sp>
      <p:sp>
        <p:nvSpPr>
          <p:cNvPr id="10" name="TextBox 9">
            <a:extLst>
              <a:ext uri="{FF2B5EF4-FFF2-40B4-BE49-F238E27FC236}">
                <a16:creationId xmlns:a16="http://schemas.microsoft.com/office/drawing/2014/main" id="{BD9AFEAE-E96B-0235-5347-2EB62545D187}"/>
              </a:ext>
            </a:extLst>
          </p:cNvPr>
          <p:cNvSpPr txBox="1"/>
          <p:nvPr/>
        </p:nvSpPr>
        <p:spPr>
          <a:xfrm>
            <a:off x="5087937" y="1816100"/>
            <a:ext cx="4989918" cy="4616648"/>
          </a:xfrm>
          <a:prstGeom prst="rect">
            <a:avLst/>
          </a:prstGeom>
          <a:noFill/>
        </p:spPr>
        <p:txBody>
          <a:bodyPr wrap="square" lIns="0" tIns="0" rIns="0" bIns="0" rtlCol="0">
            <a:spAutoFit/>
          </a:bodyPr>
          <a:lstStyle/>
          <a:p>
            <a:r>
              <a:rPr lang="en-AU" sz="1200" b="1">
                <a:effectLst/>
                <a:latin typeface="Public Sans"/>
                <a:ea typeface="Calibri" panose="020F0502020204030204" pitchFamily="34" charset="0"/>
              </a:rPr>
              <a:t>Post: </a:t>
            </a:r>
            <a:r>
              <a:rPr lang="en-AU" sz="1200">
                <a:effectLst/>
                <a:latin typeface="Public Sans"/>
                <a:ea typeface="Calibri" panose="020F0502020204030204" pitchFamily="34" charset="0"/>
              </a:rPr>
              <a:t>It's normal to feel overwhelmed, angry or upset after experiencing the trauma and loss caused by a natural disaster.</a:t>
            </a:r>
          </a:p>
          <a:p>
            <a:r>
              <a:rPr lang="en-AU" sz="1200">
                <a:effectLst/>
                <a:latin typeface="Public Sans"/>
                <a:ea typeface="Calibri" panose="020F0502020204030204" pitchFamily="34" charset="0"/>
              </a:rPr>
              <a:t> </a:t>
            </a:r>
          </a:p>
          <a:p>
            <a:r>
              <a:rPr lang="en-AU" sz="1200">
                <a:effectLst/>
                <a:latin typeface="Public Sans"/>
                <a:ea typeface="Calibri" panose="020F0502020204030204" pitchFamily="34" charset="0"/>
              </a:rPr>
              <a:t>You should seek professional support if you need it, but there are a few things you can do each day to help you cope and process your emotions:</a:t>
            </a:r>
          </a:p>
          <a:p>
            <a:endParaRPr lang="en-AU" sz="1200">
              <a:latin typeface="Public Sans"/>
              <a:ea typeface="Calibri" panose="020F0502020204030204" pitchFamily="34" charset="0"/>
            </a:endParaRPr>
          </a:p>
          <a:p>
            <a:pPr marL="171450" indent="-171450">
              <a:buFont typeface="Arial" panose="020B0604020202020204" pitchFamily="34" charset="0"/>
              <a:buChar char="•"/>
            </a:pPr>
            <a:r>
              <a:rPr lang="en-AU" sz="1200">
                <a:effectLst/>
                <a:latin typeface="Public Sans"/>
                <a:ea typeface="Calibri" panose="020F0502020204030204" pitchFamily="34" charset="0"/>
              </a:rPr>
              <a:t>Give yourself time to process what has happened</a:t>
            </a:r>
          </a:p>
          <a:p>
            <a:pPr marL="171450" indent="-171450">
              <a:buFont typeface="Arial" panose="020B0604020202020204" pitchFamily="34" charset="0"/>
              <a:buChar char="•"/>
            </a:pPr>
            <a:r>
              <a:rPr lang="en-AU" sz="1200">
                <a:effectLst/>
                <a:latin typeface="Public Sans"/>
                <a:ea typeface="Calibri" panose="020F0502020204030204" pitchFamily="34" charset="0"/>
              </a:rPr>
              <a:t>Ask for support from people you love and trust, as they can provide a listening ear or help you with daily tasks that may seem too hard to manage as you navigate your emotions</a:t>
            </a:r>
          </a:p>
          <a:p>
            <a:pPr marL="171450" indent="-171450">
              <a:buFont typeface="Arial" panose="020B0604020202020204" pitchFamily="34" charset="0"/>
              <a:buChar char="•"/>
            </a:pPr>
            <a:r>
              <a:rPr lang="en-AU" sz="1200">
                <a:effectLst/>
                <a:latin typeface="Public Sans"/>
                <a:ea typeface="Calibri" panose="020F0502020204030204" pitchFamily="34" charset="0"/>
              </a:rPr>
              <a:t>Avoid spending lots of time alone - being around other people after a traumatic experience will mean you're less likely to experience poor mental health and wellbeing</a:t>
            </a:r>
          </a:p>
          <a:p>
            <a:pPr marL="171450" indent="-171450">
              <a:buFont typeface="Arial" panose="020B0604020202020204" pitchFamily="34" charset="0"/>
              <a:buChar char="•"/>
            </a:pPr>
            <a:r>
              <a:rPr lang="en-AU" sz="1200">
                <a:effectLst/>
                <a:latin typeface="Public Sans"/>
                <a:ea typeface="Calibri" panose="020F0502020204030204" pitchFamily="34" charset="0"/>
              </a:rPr>
              <a:t>Re-create a routine to help you build control over your personal situation</a:t>
            </a:r>
          </a:p>
          <a:p>
            <a:pPr marL="171450" indent="-171450">
              <a:buFont typeface="Arial" panose="020B0604020202020204" pitchFamily="34" charset="0"/>
              <a:buChar char="•"/>
            </a:pPr>
            <a:r>
              <a:rPr lang="en-AU" sz="1200">
                <a:effectLst/>
                <a:latin typeface="Public Sans"/>
                <a:ea typeface="Calibri" panose="020F0502020204030204" pitchFamily="34" charset="0"/>
              </a:rPr>
              <a:t>Take care of your physical, emotional and spiritual needs, self-care is very important</a:t>
            </a:r>
          </a:p>
          <a:p>
            <a:pPr marL="171450" indent="-171450">
              <a:buFont typeface="Arial" panose="020B0604020202020204" pitchFamily="34" charset="0"/>
              <a:buChar char="•"/>
            </a:pPr>
            <a:r>
              <a:rPr lang="en-AU" sz="1200">
                <a:effectLst/>
                <a:latin typeface="Public Sans"/>
                <a:ea typeface="Calibri" panose="020F0502020204030204" pitchFamily="34" charset="0"/>
              </a:rPr>
              <a:t>Avoid an overload of media around the event as this can re-traumatise you.</a:t>
            </a:r>
          </a:p>
          <a:p>
            <a:r>
              <a:rPr lang="en-AU" sz="1200">
                <a:effectLst/>
                <a:latin typeface="Public Sans"/>
                <a:ea typeface="Calibri" panose="020F0502020204030204" pitchFamily="34" charset="0"/>
              </a:rPr>
              <a:t> </a:t>
            </a:r>
          </a:p>
          <a:p>
            <a:r>
              <a:rPr lang="en-AU" sz="1200">
                <a:effectLst/>
                <a:latin typeface="Public Sans"/>
                <a:ea typeface="Calibri" panose="020F0502020204030204" pitchFamily="34" charset="0"/>
              </a:rPr>
              <a:t>Remember that you are not alone, and there is always support available.</a:t>
            </a:r>
          </a:p>
          <a:p>
            <a:r>
              <a:rPr lang="en-AU" sz="1200">
                <a:effectLst/>
                <a:latin typeface="Public Sans"/>
                <a:ea typeface="Calibri" panose="020F0502020204030204" pitchFamily="34" charset="0"/>
              </a:rPr>
              <a:t> </a:t>
            </a:r>
          </a:p>
          <a:p>
            <a:r>
              <a:rPr lang="en-AU" sz="1200">
                <a:effectLst/>
                <a:latin typeface="Public Sans"/>
                <a:ea typeface="Calibri" panose="020F0502020204030204" pitchFamily="34" charset="0"/>
              </a:rPr>
              <a:t>Reach out to 13YARN (13 92 76) and for other support</a:t>
            </a:r>
            <a:r>
              <a:rPr lang="en-AU" sz="1200">
                <a:latin typeface="Public Sans"/>
                <a:ea typeface="Calibri" panose="020F0502020204030204" pitchFamily="34" charset="0"/>
              </a:rPr>
              <a:t> visit </a:t>
            </a:r>
            <a:r>
              <a:rPr lang="en-AU" sz="1200">
                <a:latin typeface="Public Sans"/>
                <a:ea typeface="Calibri" panose="020F0502020204030204" pitchFamily="34" charset="0"/>
                <a:hlinkClick r:id="rId4">
                  <a:extLst>
                    <a:ext uri="{A12FA001-AC4F-418D-AE19-62706E023703}">
                      <ahyp:hlinkClr xmlns:ahyp="http://schemas.microsoft.com/office/drawing/2018/hyperlinkcolor" val="tx"/>
                    </a:ext>
                  </a:extLst>
                </a:hlinkClick>
              </a:rPr>
              <a:t>nsw.gov.au</a:t>
            </a:r>
            <a:endParaRPr lang="en-AU" sz="1200">
              <a:latin typeface="Public Sans"/>
            </a:endParaRPr>
          </a:p>
        </p:txBody>
      </p:sp>
      <p:sp>
        <p:nvSpPr>
          <p:cNvPr id="4" name="TextBox 3">
            <a:extLst>
              <a:ext uri="{FF2B5EF4-FFF2-40B4-BE49-F238E27FC236}">
                <a16:creationId xmlns:a16="http://schemas.microsoft.com/office/drawing/2014/main" id="{D14917A5-99E5-7F9F-3F84-0FFD8E7C74A8}"/>
              </a:ext>
            </a:extLst>
          </p:cNvPr>
          <p:cNvSpPr txBox="1"/>
          <p:nvPr/>
        </p:nvSpPr>
        <p:spPr>
          <a:xfrm>
            <a:off x="10137981" y="1844675"/>
            <a:ext cx="1475439" cy="872585"/>
          </a:xfrm>
          <a:prstGeom prst="rect">
            <a:avLst/>
          </a:prstGeom>
          <a:solidFill>
            <a:schemeClr val="accent2"/>
          </a:solidFill>
        </p:spPr>
        <p:txBody>
          <a:bodyPr wrap="square" anchor="ctr">
            <a:noAutofit/>
          </a:bodyPr>
          <a:lstStyle/>
          <a:p>
            <a:pPr algn="ctr"/>
            <a:r>
              <a:rPr lang="en-AU" sz="1200">
                <a:solidFill>
                  <a:schemeClr val="bg1"/>
                </a:solidFill>
                <a:latin typeface="Public Sans"/>
                <a:cs typeface="Segoe UI"/>
                <a:hlinkClick r:id="rId5">
                  <a:extLst>
                    <a:ext uri="{A12FA001-AC4F-418D-AE19-62706E023703}">
                      <ahyp:hlinkClr xmlns:ahyp="http://schemas.microsoft.com/office/drawing/2018/hyperlinkcolor" val="tx"/>
                    </a:ext>
                  </a:extLst>
                </a:hlinkClick>
              </a:rPr>
              <a:t>Click here for an extra social tile option </a:t>
            </a:r>
            <a:endParaRPr lang="en-US" sz="1200">
              <a:solidFill>
                <a:schemeClr val="bg1"/>
              </a:solidFill>
              <a:latin typeface="Public Sans"/>
            </a:endParaRPr>
          </a:p>
        </p:txBody>
      </p:sp>
    </p:spTree>
    <p:extLst>
      <p:ext uri="{BB962C8B-B14F-4D97-AF65-F5344CB8AC3E}">
        <p14:creationId xmlns:p14="http://schemas.microsoft.com/office/powerpoint/2010/main" val="22492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6B1B-3DCD-C83A-CB8F-BF1409815AEC}"/>
              </a:ext>
            </a:extLst>
          </p:cNvPr>
          <p:cNvSpPr>
            <a:spLocks noGrp="1"/>
          </p:cNvSpPr>
          <p:nvPr>
            <p:ph type="title"/>
          </p:nvPr>
        </p:nvSpPr>
        <p:spPr>
          <a:xfrm>
            <a:off x="602562" y="483024"/>
            <a:ext cx="11010859" cy="387798"/>
          </a:xfrm>
        </p:spPr>
        <p:txBody>
          <a:bodyPr/>
          <a:lstStyle/>
          <a:p>
            <a:r>
              <a:rPr lang="en-US" sz="2800">
                <a:latin typeface="Public Sans"/>
              </a:rPr>
              <a:t>Social content: </a:t>
            </a:r>
            <a:r>
              <a:rPr lang="en-AU" sz="2800">
                <a:latin typeface="Public Sans"/>
              </a:rPr>
              <a:t>mosquitoes increase with floods</a:t>
            </a:r>
          </a:p>
        </p:txBody>
      </p:sp>
      <p:sp>
        <p:nvSpPr>
          <p:cNvPr id="3" name="Slide Number Placeholder 2">
            <a:extLst>
              <a:ext uri="{FF2B5EF4-FFF2-40B4-BE49-F238E27FC236}">
                <a16:creationId xmlns:a16="http://schemas.microsoft.com/office/drawing/2014/main" id="{28A5D28F-F3D8-3075-B1FC-6F40C4CC2929}"/>
              </a:ext>
            </a:extLst>
          </p:cNvPr>
          <p:cNvSpPr>
            <a:spLocks noGrp="1"/>
          </p:cNvSpPr>
          <p:nvPr>
            <p:ph type="sldNum" sz="quarter" idx="11"/>
          </p:nvPr>
        </p:nvSpPr>
        <p:spPr>
          <a:xfrm>
            <a:off x="5696791" y="6469543"/>
            <a:ext cx="147476" cy="153888"/>
          </a:xfrm>
        </p:spPr>
        <p:txBody>
          <a:bodyPr/>
          <a:lstStyle/>
          <a:p>
            <a:fld id="{6445CA75-65CF-428D-AAFD-249FBBE0F4CE}" type="slidenum">
              <a:rPr lang="en-GB" smtClean="0"/>
              <a:pPr/>
              <a:t>24</a:t>
            </a:fld>
            <a:endParaRPr lang="en-GB"/>
          </a:p>
        </p:txBody>
      </p:sp>
      <p:pic>
        <p:nvPicPr>
          <p:cNvPr id="1028" name="Picture 4">
            <a:extLst>
              <a:ext uri="{FF2B5EF4-FFF2-40B4-BE49-F238E27FC236}">
                <a16:creationId xmlns:a16="http://schemas.microsoft.com/office/drawing/2014/main" id="{423288B4-B5A5-17CE-69B8-59402B46D5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587375" y="1859896"/>
            <a:ext cx="3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DB78015-262B-A00D-8D86-FE5743FC07F5}"/>
              </a:ext>
            </a:extLst>
          </p:cNvPr>
          <p:cNvSpPr txBox="1"/>
          <p:nvPr/>
        </p:nvSpPr>
        <p:spPr>
          <a:xfrm>
            <a:off x="530297" y="5713680"/>
            <a:ext cx="4165528" cy="1015663"/>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Public Sans"/>
              </a:rPr>
              <a:t>Post: </a:t>
            </a:r>
            <a:r>
              <a:rPr kumimoji="0" lang="en-AU" sz="1200" b="0" i="0" u="none" strike="noStrike" kern="1200" cap="none" spc="0" normalizeH="0" baseline="0" noProof="0">
                <a:ln>
                  <a:noFill/>
                </a:ln>
                <a:effectLst/>
                <a:uLnTx/>
                <a:uFillTx/>
                <a:latin typeface="Public Sans"/>
                <a:ea typeface="Calibri" panose="020F0502020204030204" pitchFamily="34" charset="0"/>
              </a:rPr>
              <a:t>Flood waters can attract mosquitoes, increasing your risk of being bitten and becoming sick from the viruses they can carry. The best way to protect yourself against mosquito-borne diseases is to prevent mosquito bites. Learn how at </a:t>
            </a:r>
            <a:r>
              <a:rPr kumimoji="0" lang="en-AU" sz="1200" b="0" i="0" u="none" strike="noStrike" kern="1200" cap="none" spc="0" normalizeH="0" baseline="0" noProof="0">
                <a:ln>
                  <a:noFill/>
                </a:ln>
                <a:effectLst/>
                <a:uLnTx/>
                <a:uFillTx/>
                <a:latin typeface="Public Sans"/>
                <a:ea typeface="Calibri" panose="020F0502020204030204" pitchFamily="34" charset="0"/>
                <a:hlinkClick r:id="rId3">
                  <a:extLst>
                    <a:ext uri="{A12FA001-AC4F-418D-AE19-62706E023703}">
                      <ahyp:hlinkClr xmlns:ahyp="http://schemas.microsoft.com/office/drawing/2018/hyperlinkcolor" val="tx"/>
                    </a:ext>
                  </a:extLst>
                </a:hlinkClick>
              </a:rPr>
              <a:t>nsw.gov.au</a:t>
            </a:r>
            <a:endParaRPr kumimoji="0" lang="en-AU" sz="1200" b="0" i="0" u="none" strike="noStrike" kern="1200" cap="none" spc="0" normalizeH="0" baseline="0" noProof="0">
              <a:ln>
                <a:noFill/>
              </a:ln>
              <a:effectLst/>
              <a:uLnTx/>
              <a:uFillTx/>
              <a:latin typeface="Public Sans"/>
            </a:endParaRPr>
          </a:p>
        </p:txBody>
      </p:sp>
      <p:sp>
        <p:nvSpPr>
          <p:cNvPr id="4" name="TextBox 3">
            <a:extLst>
              <a:ext uri="{FF2B5EF4-FFF2-40B4-BE49-F238E27FC236}">
                <a16:creationId xmlns:a16="http://schemas.microsoft.com/office/drawing/2014/main" id="{025BE0A5-B93D-30CC-7667-6ADCE0E4256A}"/>
              </a:ext>
            </a:extLst>
          </p:cNvPr>
          <p:cNvSpPr txBox="1"/>
          <p:nvPr/>
        </p:nvSpPr>
        <p:spPr>
          <a:xfrm>
            <a:off x="587375" y="1510423"/>
            <a:ext cx="3321050" cy="166199"/>
          </a:xfrm>
          <a:prstGeom prst="rect">
            <a:avLst/>
          </a:prstGeom>
          <a:noFill/>
        </p:spPr>
        <p:txBody>
          <a:bodyPr wrap="square" lIns="0" tIns="0" rIns="0" bIns="0" rtlCol="0" anchor="t">
            <a:spAutoFit/>
          </a:bodyPr>
          <a:lstStyle/>
          <a:p>
            <a:pPr>
              <a:lnSpc>
                <a:spcPct val="90000"/>
              </a:lnSpc>
              <a:spcAft>
                <a:spcPts val="800"/>
              </a:spcAft>
            </a:pPr>
            <a:r>
              <a:rPr lang="en-AU" sz="1200">
                <a:latin typeface="Public Sans"/>
                <a:hlinkClick r:id="rId4">
                  <a:extLst>
                    <a:ext uri="{A12FA001-AC4F-418D-AE19-62706E023703}">
                      <ahyp:hlinkClr xmlns:ahyp="http://schemas.microsoft.com/office/drawing/2018/hyperlinkcolor" val="tx"/>
                    </a:ext>
                  </a:extLst>
                </a:hlinkClick>
              </a:rPr>
              <a:t>Click here to download social tile</a:t>
            </a:r>
            <a:endParaRPr lang="en-AU" sz="1200">
              <a:latin typeface="Public Sans"/>
            </a:endParaRPr>
          </a:p>
        </p:txBody>
      </p:sp>
      <p:pic>
        <p:nvPicPr>
          <p:cNvPr id="6" name="Picture 4">
            <a:extLst>
              <a:ext uri="{FF2B5EF4-FFF2-40B4-BE49-F238E27FC236}">
                <a16:creationId xmlns:a16="http://schemas.microsoft.com/office/drawing/2014/main" id="{4E59D9E3-D5C3-0B84-F5D9-9EEC0D779A3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6096000" y="1859896"/>
            <a:ext cx="3606060" cy="360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65F3BF-9E46-A78A-C3A4-C8CD8B029760}"/>
              </a:ext>
            </a:extLst>
          </p:cNvPr>
          <p:cNvSpPr txBox="1"/>
          <p:nvPr/>
        </p:nvSpPr>
        <p:spPr>
          <a:xfrm>
            <a:off x="6111187" y="1516808"/>
            <a:ext cx="3321050" cy="166199"/>
          </a:xfrm>
          <a:prstGeom prst="rect">
            <a:avLst/>
          </a:prstGeom>
          <a:noFill/>
        </p:spPr>
        <p:txBody>
          <a:bodyPr wrap="square" lIns="0" tIns="0" rIns="0" bIns="0" rtlCol="0" anchor="t">
            <a:spAutoFit/>
          </a:bodyPr>
          <a:lstStyle/>
          <a:p>
            <a:pPr>
              <a:lnSpc>
                <a:spcPct val="90000"/>
              </a:lnSpc>
              <a:spcAft>
                <a:spcPts val="800"/>
              </a:spcAft>
            </a:pPr>
            <a:r>
              <a:rPr lang="en-AU" sz="1200">
                <a:latin typeface="Public Sans"/>
                <a:hlinkClick r:id="rId6">
                  <a:extLst>
                    <a:ext uri="{A12FA001-AC4F-418D-AE19-62706E023703}">
                      <ahyp:hlinkClr xmlns:ahyp="http://schemas.microsoft.com/office/drawing/2018/hyperlinkcolor" val="tx"/>
                    </a:ext>
                  </a:extLst>
                </a:hlinkClick>
              </a:rPr>
              <a:t>Click here to download social tile</a:t>
            </a:r>
            <a:endParaRPr lang="en-AU" sz="1200">
              <a:latin typeface="Public Sans"/>
            </a:endParaRPr>
          </a:p>
        </p:txBody>
      </p:sp>
      <p:sp>
        <p:nvSpPr>
          <p:cNvPr id="8" name="TextBox 7">
            <a:extLst>
              <a:ext uri="{FF2B5EF4-FFF2-40B4-BE49-F238E27FC236}">
                <a16:creationId xmlns:a16="http://schemas.microsoft.com/office/drawing/2014/main" id="{F83C23B6-B050-A122-26F4-D37ED910B9E0}"/>
              </a:ext>
            </a:extLst>
          </p:cNvPr>
          <p:cNvSpPr txBox="1"/>
          <p:nvPr/>
        </p:nvSpPr>
        <p:spPr>
          <a:xfrm>
            <a:off x="6038922" y="5714048"/>
            <a:ext cx="3714155" cy="1015663"/>
          </a:xfrm>
          <a:prstGeom prst="rect">
            <a:avLst/>
          </a:prstGeom>
          <a:noFill/>
        </p:spPr>
        <p:txBody>
          <a:bodyPr wrap="square" lIns="91440" tIns="45720" rIns="91440" bIns="45720" rtlCol="0" anchor="t">
            <a:spAutoFit/>
          </a:bodyPr>
          <a:lstStyle/>
          <a:p>
            <a:r>
              <a:rPr lang="en-US" sz="1200" b="1">
                <a:effectLst/>
                <a:latin typeface="Public Sans"/>
              </a:rPr>
              <a:t>Post: </a:t>
            </a:r>
            <a:r>
              <a:rPr lang="en-AU" sz="1200">
                <a:effectLst/>
                <a:latin typeface="Public Sans"/>
                <a:ea typeface="Calibri" panose="020F0502020204030204" pitchFamily="34" charset="0"/>
              </a:rPr>
              <a:t>A free JEV vaccine is available for people who are cleaning up water after floods in high risk LGAs. Immunity can take up to four weeks – contact your GP today and learn more about eligibility at </a:t>
            </a:r>
            <a:r>
              <a:rPr lang="en-AU" sz="1200">
                <a:effectLst/>
                <a:latin typeface="Public Sans"/>
                <a:ea typeface="Calibri" panose="020F0502020204030204" pitchFamily="34" charset="0"/>
                <a:hlinkClick r:id="rId7">
                  <a:extLst>
                    <a:ext uri="{A12FA001-AC4F-418D-AE19-62706E023703}">
                      <ahyp:hlinkClr xmlns:ahyp="http://schemas.microsoft.com/office/drawing/2018/hyperlinkcolor" val="tx"/>
                    </a:ext>
                  </a:extLst>
                </a:hlinkClick>
              </a:rPr>
              <a:t>nsw.gov.au</a:t>
            </a:r>
            <a:endParaRPr lang="en-AU" sz="1200">
              <a:effectLst/>
              <a:latin typeface="Public Sans"/>
              <a:ea typeface="Calibri" panose="020F0502020204030204" pitchFamily="34" charset="0"/>
            </a:endParaRPr>
          </a:p>
        </p:txBody>
      </p:sp>
    </p:spTree>
    <p:extLst>
      <p:ext uri="{BB962C8B-B14F-4D97-AF65-F5344CB8AC3E}">
        <p14:creationId xmlns:p14="http://schemas.microsoft.com/office/powerpoint/2010/main" val="353769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GB" sz="2800">
                <a:latin typeface="Public Sans"/>
              </a:rPr>
              <a:t>Social content: mosquito resources</a:t>
            </a:r>
            <a:endParaRPr lang="en-AU" sz="2800">
              <a:latin typeface="Public Sans"/>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853450" y="6496975"/>
            <a:ext cx="147476" cy="153888"/>
          </a:xfrm>
        </p:spPr>
        <p:txBody>
          <a:bodyPr/>
          <a:lstStyle/>
          <a:p>
            <a:fld id="{6445CA75-65CF-428D-AAFD-249FBBE0F4CE}" type="slidenum">
              <a:rPr lang="en-GB" smtClean="0"/>
              <a:pPr/>
              <a:t>25</a:t>
            </a:fld>
            <a:endParaRPr lang="en-GB"/>
          </a:p>
        </p:txBody>
      </p:sp>
      <p:pic>
        <p:nvPicPr>
          <p:cNvPr id="4" name="Picture 3" descr="A group of people sitting on a hammock in a hammock&#10;&#10;Description automatically generated with medium confidence">
            <a:extLst>
              <a:ext uri="{FF2B5EF4-FFF2-40B4-BE49-F238E27FC236}">
                <a16:creationId xmlns:a16="http://schemas.microsoft.com/office/drawing/2014/main" id="{C3671919-9135-496F-C5E0-FD6F221A52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418" y="1852666"/>
            <a:ext cx="3600000" cy="3600000"/>
          </a:xfrm>
          <a:prstGeom prst="rect">
            <a:avLst/>
          </a:prstGeom>
        </p:spPr>
      </p:pic>
      <p:pic>
        <p:nvPicPr>
          <p:cNvPr id="7" name="Picture 6" descr="A person and person posing for a picture&#10;&#10;Description automatically generated with low confidence">
            <a:extLst>
              <a:ext uri="{FF2B5EF4-FFF2-40B4-BE49-F238E27FC236}">
                <a16:creationId xmlns:a16="http://schemas.microsoft.com/office/drawing/2014/main" id="{496EFA91-69CD-8301-4FE8-BBBF14BCFD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852666"/>
            <a:ext cx="3600000" cy="3600000"/>
          </a:xfrm>
          <a:prstGeom prst="rect">
            <a:avLst/>
          </a:prstGeom>
        </p:spPr>
      </p:pic>
      <p:sp>
        <p:nvSpPr>
          <p:cNvPr id="10" name="TextBox 9">
            <a:extLst>
              <a:ext uri="{FF2B5EF4-FFF2-40B4-BE49-F238E27FC236}">
                <a16:creationId xmlns:a16="http://schemas.microsoft.com/office/drawing/2014/main" id="{81400302-C11B-B974-8435-29FA4C6040B7}"/>
              </a:ext>
            </a:extLst>
          </p:cNvPr>
          <p:cNvSpPr txBox="1"/>
          <p:nvPr/>
        </p:nvSpPr>
        <p:spPr>
          <a:xfrm>
            <a:off x="517295" y="1432230"/>
            <a:ext cx="2630148" cy="286873"/>
          </a:xfrm>
          <a:prstGeom prst="rect">
            <a:avLst/>
          </a:prstGeom>
          <a:noFill/>
        </p:spPr>
        <p:txBody>
          <a:bodyPr wrap="square" lIns="91440" tIns="45720" rIns="91440" bIns="45720" rtlCol="0" anchor="t">
            <a:spAutoFit/>
          </a:bodyPr>
          <a:lstStyle/>
          <a:p>
            <a:pPr defTabSz="609585">
              <a:lnSpc>
                <a:spcPts val="1600"/>
              </a:lnSpc>
              <a:spcBef>
                <a:spcPts val="600"/>
              </a:spcBef>
              <a:spcAft>
                <a:spcPts val="600"/>
              </a:spcAft>
              <a:defRPr/>
            </a:pPr>
            <a:r>
              <a:rPr lang="en-AU" sz="1200">
                <a:latin typeface="Public Sans"/>
                <a:hlinkClick r:id="rId4">
                  <a:extLst>
                    <a:ext uri="{A12FA001-AC4F-418D-AE19-62706E023703}">
                      <ahyp:hlinkClr xmlns:ahyp="http://schemas.microsoft.com/office/drawing/2018/hyperlinkcolor" val="tx"/>
                    </a:ext>
                  </a:extLst>
                </a:hlinkClick>
              </a:rPr>
              <a:t>Click here to download social tile</a:t>
            </a:r>
            <a:endParaRPr lang="en-US" sz="1200">
              <a:latin typeface="Public Sans"/>
            </a:endParaRPr>
          </a:p>
        </p:txBody>
      </p:sp>
      <p:sp>
        <p:nvSpPr>
          <p:cNvPr id="11" name="TextBox 10">
            <a:extLst>
              <a:ext uri="{FF2B5EF4-FFF2-40B4-BE49-F238E27FC236}">
                <a16:creationId xmlns:a16="http://schemas.microsoft.com/office/drawing/2014/main" id="{101A1C6F-555E-022B-A331-A35E0F765421}"/>
              </a:ext>
            </a:extLst>
          </p:cNvPr>
          <p:cNvSpPr txBox="1"/>
          <p:nvPr/>
        </p:nvSpPr>
        <p:spPr>
          <a:xfrm>
            <a:off x="489863" y="5705488"/>
            <a:ext cx="3871825" cy="1174104"/>
          </a:xfrm>
          <a:prstGeom prst="rect">
            <a:avLst/>
          </a:prstGeom>
          <a:noFill/>
        </p:spPr>
        <p:txBody>
          <a:bodyPr wrap="square" lIns="91440" tIns="45720" rIns="91440" bIns="45720" rtlCol="0" anchor="t">
            <a:spAutoFit/>
          </a:bodyPr>
          <a:lstStyle/>
          <a:p>
            <a:pPr defTabSz="609585">
              <a:spcBef>
                <a:spcPts val="600"/>
              </a:spcBef>
              <a:spcAft>
                <a:spcPts val="600"/>
              </a:spcAft>
              <a:defRPr/>
            </a:pPr>
            <a:r>
              <a:rPr lang="en-AU" sz="1200" b="1">
                <a:latin typeface="Public Sans"/>
              </a:rPr>
              <a:t>Post: </a:t>
            </a:r>
            <a:r>
              <a:rPr lang="en-AU" sz="1200">
                <a:latin typeface="Public Sans"/>
              </a:rPr>
              <a:t>Heading out? Enjoy the great outdoors, mozzie bite free. Take the steps to protect and keep mozzies away from you and your mob – Spray up, Cover up and Screen up. Learn more at </a:t>
            </a:r>
            <a:r>
              <a:rPr lang="en-AU" sz="1200">
                <a:latin typeface="Public Sans"/>
                <a:hlinkClick r:id="rId5">
                  <a:extLst>
                    <a:ext uri="{A12FA001-AC4F-418D-AE19-62706E023703}">
                      <ahyp:hlinkClr xmlns:ahyp="http://schemas.microsoft.com/office/drawing/2018/hyperlinkcolor" val="tx"/>
                    </a:ext>
                  </a:extLst>
                </a:hlinkClick>
              </a:rPr>
              <a:t>nsw.gov.au</a:t>
            </a:r>
            <a:endParaRPr lang="en-AU" sz="1200">
              <a:latin typeface="Public Sans"/>
            </a:endParaRPr>
          </a:p>
          <a:p>
            <a:pPr defTabSz="609585">
              <a:lnSpc>
                <a:spcPts val="1600"/>
              </a:lnSpc>
              <a:spcBef>
                <a:spcPts val="600"/>
              </a:spcBef>
              <a:spcAft>
                <a:spcPts val="600"/>
              </a:spcAft>
              <a:defRPr/>
            </a:pPr>
            <a:endParaRPr lang="en-AU" sz="1200">
              <a:latin typeface="Public Sans"/>
            </a:endParaRPr>
          </a:p>
        </p:txBody>
      </p:sp>
      <p:sp>
        <p:nvSpPr>
          <p:cNvPr id="12" name="TextBox 11">
            <a:extLst>
              <a:ext uri="{FF2B5EF4-FFF2-40B4-BE49-F238E27FC236}">
                <a16:creationId xmlns:a16="http://schemas.microsoft.com/office/drawing/2014/main" id="{E7132E68-BA33-6AF4-CE78-9E8C169E8D3A}"/>
              </a:ext>
            </a:extLst>
          </p:cNvPr>
          <p:cNvSpPr txBox="1"/>
          <p:nvPr/>
        </p:nvSpPr>
        <p:spPr>
          <a:xfrm>
            <a:off x="6022262" y="1435106"/>
            <a:ext cx="2690205" cy="286873"/>
          </a:xfrm>
          <a:prstGeom prst="rect">
            <a:avLst/>
          </a:prstGeom>
          <a:noFill/>
        </p:spPr>
        <p:txBody>
          <a:bodyPr wrap="square" lIns="91440" tIns="45720" rIns="91440" bIns="45720" rtlCol="0" anchor="t">
            <a:spAutoFit/>
          </a:bodyPr>
          <a:lstStyle/>
          <a:p>
            <a:pPr defTabSz="609585">
              <a:lnSpc>
                <a:spcPts val="1600"/>
              </a:lnSpc>
              <a:spcBef>
                <a:spcPts val="600"/>
              </a:spcBef>
              <a:spcAft>
                <a:spcPts val="600"/>
              </a:spcAft>
              <a:defRPr/>
            </a:pPr>
            <a:r>
              <a:rPr lang="en-AU" sz="1200">
                <a:latin typeface="Public Sans"/>
                <a:hlinkClick r:id="rId6">
                  <a:extLst>
                    <a:ext uri="{A12FA001-AC4F-418D-AE19-62706E023703}">
                      <ahyp:hlinkClr xmlns:ahyp="http://schemas.microsoft.com/office/drawing/2018/hyperlinkcolor" val="tx"/>
                    </a:ext>
                  </a:extLst>
                </a:hlinkClick>
              </a:rPr>
              <a:t>Click here to download social tile</a:t>
            </a:r>
            <a:endParaRPr lang="en-US" sz="1200">
              <a:latin typeface="Public Sans"/>
            </a:endParaRPr>
          </a:p>
        </p:txBody>
      </p:sp>
      <p:sp>
        <p:nvSpPr>
          <p:cNvPr id="13" name="TextBox 12">
            <a:extLst>
              <a:ext uri="{FF2B5EF4-FFF2-40B4-BE49-F238E27FC236}">
                <a16:creationId xmlns:a16="http://schemas.microsoft.com/office/drawing/2014/main" id="{D084CE66-DCC3-9985-705E-A70EE6C2A764}"/>
              </a:ext>
            </a:extLst>
          </p:cNvPr>
          <p:cNvSpPr txBox="1"/>
          <p:nvPr/>
        </p:nvSpPr>
        <p:spPr>
          <a:xfrm>
            <a:off x="6013106" y="5711964"/>
            <a:ext cx="3975982" cy="830997"/>
          </a:xfrm>
          <a:prstGeom prst="rect">
            <a:avLst/>
          </a:prstGeom>
          <a:noFill/>
        </p:spPr>
        <p:txBody>
          <a:bodyPr wrap="square" lIns="91440" tIns="45720" rIns="91440" bIns="45720" rtlCol="0" anchor="t">
            <a:spAutoFit/>
          </a:bodyPr>
          <a:lstStyle/>
          <a:p>
            <a:pPr marL="0" marR="0" lvl="0" indent="0" algn="l" defTabSz="609585" rtl="0" eaLnBrk="1" fontAlgn="auto" latinLnBrk="0" hangingPunct="1">
              <a:spcBef>
                <a:spcPts val="600"/>
              </a:spcBef>
              <a:spcAft>
                <a:spcPts val="600"/>
              </a:spcAft>
              <a:buClrTx/>
              <a:buSzTx/>
              <a:buFontTx/>
              <a:buNone/>
              <a:tabLst/>
              <a:defRPr/>
            </a:pPr>
            <a:r>
              <a:rPr kumimoji="0" lang="en-AU" sz="1200" b="1" u="none" strike="noStrike" kern="1200" cap="none" spc="0" normalizeH="0" baseline="0" noProof="0">
                <a:ln>
                  <a:noFill/>
                </a:ln>
                <a:effectLst/>
                <a:uLnTx/>
                <a:uFillTx/>
                <a:latin typeface="Public Sans"/>
              </a:rPr>
              <a:t>Post: </a:t>
            </a:r>
            <a:r>
              <a:rPr kumimoji="0" lang="en-AU" sz="1200" u="none" strike="noStrike" kern="1200" cap="none" spc="0" normalizeH="0" baseline="0" noProof="0">
                <a:ln>
                  <a:noFill/>
                </a:ln>
                <a:effectLst/>
                <a:uLnTx/>
                <a:uFillTx/>
                <a:latin typeface="Public Sans"/>
              </a:rPr>
              <a:t>Heading out? </a:t>
            </a:r>
            <a:r>
              <a:rPr lang="en-AU" sz="1200">
                <a:latin typeface="Public Sans"/>
              </a:rPr>
              <a:t>Enjoy the great outdoors, mozzie bite free. Take the steps to protect and keep mozzies away from you and your mob – </a:t>
            </a:r>
            <a:r>
              <a:rPr kumimoji="0" lang="en-AU" sz="1200" u="none" strike="noStrike" kern="1200" cap="none" spc="0" normalizeH="0" baseline="0" noProof="0">
                <a:ln>
                  <a:noFill/>
                </a:ln>
                <a:effectLst/>
                <a:uLnTx/>
                <a:uFillTx/>
                <a:latin typeface="Public Sans"/>
              </a:rPr>
              <a:t>Spray up, Cover up and Screen up. </a:t>
            </a:r>
            <a:r>
              <a:rPr lang="en-AU" sz="1200">
                <a:latin typeface="Public Sans"/>
              </a:rPr>
              <a:t>Learn more at </a:t>
            </a:r>
            <a:r>
              <a:rPr lang="en-AU" sz="1200">
                <a:latin typeface="Public Sans"/>
                <a:hlinkClick r:id="rId5">
                  <a:extLst>
                    <a:ext uri="{A12FA001-AC4F-418D-AE19-62706E023703}">
                      <ahyp:hlinkClr xmlns:ahyp="http://schemas.microsoft.com/office/drawing/2018/hyperlinkcolor" val="tx"/>
                    </a:ext>
                  </a:extLst>
                </a:hlinkClick>
              </a:rPr>
              <a:t>nsw.gov.au</a:t>
            </a:r>
            <a:endParaRPr lang="en-AU" sz="1200">
              <a:latin typeface="Public Sans"/>
            </a:endParaRPr>
          </a:p>
        </p:txBody>
      </p:sp>
      <p:sp>
        <p:nvSpPr>
          <p:cNvPr id="15" name="Rectangle 14">
            <a:extLst>
              <a:ext uri="{FF2B5EF4-FFF2-40B4-BE49-F238E27FC236}">
                <a16:creationId xmlns:a16="http://schemas.microsoft.com/office/drawing/2014/main" id="{DBA64727-2770-6553-5249-C1E22C395C8B}"/>
              </a:ext>
            </a:extLst>
          </p:cNvPr>
          <p:cNvSpPr/>
          <p:nvPr/>
        </p:nvSpPr>
        <p:spPr>
          <a:xfrm>
            <a:off x="10123004" y="1852666"/>
            <a:ext cx="1475439" cy="846438"/>
          </a:xfrm>
          <a:prstGeom prst="rect">
            <a:avLst/>
          </a:prstGeom>
          <a:solidFill>
            <a:srgbClr val="002664"/>
          </a:solidFill>
          <a:ln w="12700" cap="flat" cmpd="sng" algn="ctr">
            <a:solidFill>
              <a:srgbClr val="00266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schemeClr val="bg1"/>
                </a:solidFill>
                <a:effectLst/>
                <a:uLnTx/>
                <a:uFillTx/>
                <a:latin typeface="Public Sans Light"/>
                <a:ea typeface="+mn-ea"/>
                <a:cs typeface="+mn-cs"/>
                <a:hlinkClick r:id="rId7">
                  <a:extLst>
                    <a:ext uri="{A12FA001-AC4F-418D-AE19-62706E023703}">
                      <ahyp:hlinkClr xmlns:ahyp="http://schemas.microsoft.com/office/drawing/2018/hyperlinkcolor" val="tx"/>
                    </a:ext>
                  </a:extLst>
                </a:hlinkClick>
              </a:rPr>
              <a:t>Click here to access more Aboriginal resources</a:t>
            </a:r>
            <a:endParaRPr kumimoji="0" lang="en-AU" sz="1200" b="0" i="0" u="none" strike="noStrike" kern="0" cap="none" spc="0" normalizeH="0" baseline="0" noProof="0">
              <a:ln>
                <a:noFill/>
              </a:ln>
              <a:solidFill>
                <a:schemeClr val="bg1"/>
              </a:solidFill>
              <a:effectLst/>
              <a:uLnTx/>
              <a:uFillTx/>
              <a:latin typeface="Public Sans Light"/>
              <a:ea typeface="+mn-ea"/>
              <a:cs typeface="+mn-cs"/>
            </a:endParaRPr>
          </a:p>
        </p:txBody>
      </p:sp>
    </p:spTree>
    <p:extLst>
      <p:ext uri="{BB962C8B-B14F-4D97-AF65-F5344CB8AC3E}">
        <p14:creationId xmlns:p14="http://schemas.microsoft.com/office/powerpoint/2010/main" val="36065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46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6CA8-CE5B-42AC-9631-E2E27E9C1977}"/>
              </a:ext>
            </a:extLst>
          </p:cNvPr>
          <p:cNvSpPr>
            <a:spLocks noGrp="1"/>
          </p:cNvSpPr>
          <p:nvPr>
            <p:ph type="title"/>
          </p:nvPr>
        </p:nvSpPr>
        <p:spPr>
          <a:xfrm>
            <a:off x="593275" y="553913"/>
            <a:ext cx="11010859" cy="387798"/>
          </a:xfrm>
        </p:spPr>
        <p:txBody>
          <a:bodyPr/>
          <a:lstStyle/>
          <a:p>
            <a:r>
              <a:rPr lang="en-GB" sz="2800">
                <a:latin typeface="Public Sans" pitchFamily="2" charset="0"/>
              </a:rPr>
              <a:t>Purpose of this toolkit</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C5B3855F-6A71-47FA-8120-52EB1270757A}"/>
              </a:ext>
            </a:extLst>
          </p:cNvPr>
          <p:cNvSpPr>
            <a:spLocks noGrp="1"/>
          </p:cNvSpPr>
          <p:nvPr>
            <p:ph type="sldNum" sz="quarter" idx="11"/>
          </p:nvPr>
        </p:nvSpPr>
        <p:spPr>
          <a:xfrm>
            <a:off x="5951922" y="6498723"/>
            <a:ext cx="147476" cy="153888"/>
          </a:xfrm>
        </p:spPr>
        <p:txBody>
          <a:bodyPr/>
          <a:lstStyle/>
          <a:p>
            <a:fld id="{6445CA75-65CF-428D-AAFD-249FBBE0F4CE}" type="slidenum">
              <a:rPr lang="en-GB" smtClean="0"/>
              <a:pPr/>
              <a:t>3</a:t>
            </a:fld>
            <a:endParaRPr lang="en-GB"/>
          </a:p>
        </p:txBody>
      </p:sp>
      <p:sp>
        <p:nvSpPr>
          <p:cNvPr id="4" name="Text Placeholder 3">
            <a:extLst>
              <a:ext uri="{FF2B5EF4-FFF2-40B4-BE49-F238E27FC236}">
                <a16:creationId xmlns:a16="http://schemas.microsoft.com/office/drawing/2014/main" id="{E5ADDE7D-9367-4271-AABB-A09B3D8FC001}"/>
              </a:ext>
            </a:extLst>
          </p:cNvPr>
          <p:cNvSpPr>
            <a:spLocks noGrp="1"/>
          </p:cNvSpPr>
          <p:nvPr>
            <p:ph type="body" sz="quarter" idx="20"/>
          </p:nvPr>
        </p:nvSpPr>
        <p:spPr>
          <a:xfrm>
            <a:off x="587374" y="1616928"/>
            <a:ext cx="11011351" cy="1956013"/>
          </a:xfrm>
        </p:spPr>
        <p:txBody>
          <a:bodyPr/>
          <a:lstStyle/>
          <a:p>
            <a:pPr marL="0" marR="0" lvl="0" indent="0" algn="l" defTabSz="609585"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ublic Sans"/>
              </a:rPr>
              <a:t>This updated toolkit helps you share important information with Aboriginal communities impacted by severe weather and floods.</a:t>
            </a:r>
          </a:p>
          <a:p>
            <a:pPr marL="0" marR="0" lvl="0" indent="0" algn="l" defTabSz="609585" rtl="0" eaLnBrk="1" fontAlgn="auto" latinLnBrk="0" hangingPunct="1">
              <a:lnSpc>
                <a:spcPct val="100000"/>
              </a:lnSpc>
              <a:spcBef>
                <a:spcPts val="600"/>
              </a:spcBef>
              <a:spcAft>
                <a:spcPts val="60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Public Sans"/>
              </a:rPr>
              <a:t>The toolkit contains four sections with the latest information and shareable resources: </a:t>
            </a:r>
          </a:p>
          <a:p>
            <a:pPr marL="228600" marR="0" lvl="0" indent="-228600" algn="l" defTabSz="609585" rtl="0" eaLnBrk="1" fontAlgn="auto" latinLnBrk="0" hangingPunct="1">
              <a:lnSpc>
                <a:spcPct val="100000"/>
              </a:lnSpc>
              <a:spcBef>
                <a:spcPts val="0"/>
              </a:spcBef>
              <a:spcAft>
                <a:spcPts val="600"/>
              </a:spcAft>
              <a:buClrTx/>
              <a:buSzTx/>
              <a:buFont typeface="+mj-lt"/>
              <a:buAutoNum type="arabicPeriod"/>
              <a:tabLst/>
              <a:defRPr/>
            </a:pPr>
            <a:r>
              <a:rPr kumimoji="0" lang="en-AU" sz="1200" b="0" i="0" u="none" strike="noStrike" kern="1200" cap="none" spc="0" normalizeH="0" baseline="0" noProof="0" dirty="0">
                <a:ln>
                  <a:noFill/>
                </a:ln>
                <a:solidFill>
                  <a:schemeClr val="tx1"/>
                </a:solidFill>
                <a:effectLst/>
                <a:uLnTx/>
                <a:uFillTx/>
                <a:latin typeface="Public Sans"/>
                <a:hlinkClick r:id="rId2" action="ppaction://hlinksldjump">
                  <a:extLst>
                    <a:ext uri="{A12FA001-AC4F-418D-AE19-62706E023703}">
                      <ahyp:hlinkClr xmlns:ahyp="http://schemas.microsoft.com/office/drawing/2018/hyperlinkcolor" val="tx"/>
                    </a:ext>
                  </a:extLst>
                </a:hlinkClick>
              </a:rPr>
              <a:t>Flood preparation</a:t>
            </a:r>
            <a:endParaRPr kumimoji="0" lang="en-AU" sz="1200" b="0" i="0" u="none" strike="noStrike" kern="1200" cap="none" spc="0" normalizeH="0" baseline="0" noProof="0" dirty="0">
              <a:ln>
                <a:noFill/>
              </a:ln>
              <a:solidFill>
                <a:schemeClr val="tx1"/>
              </a:solidFill>
              <a:effectLst/>
              <a:uLnTx/>
              <a:uFillTx/>
              <a:latin typeface="Public Sans"/>
            </a:endParaRPr>
          </a:p>
          <a:p>
            <a:pPr marL="228600" marR="0" lvl="0" indent="-228600" algn="l" defTabSz="609585" rtl="0" eaLnBrk="1" fontAlgn="auto" latinLnBrk="0" hangingPunct="1">
              <a:lnSpc>
                <a:spcPct val="100000"/>
              </a:lnSpc>
              <a:spcBef>
                <a:spcPts val="0"/>
              </a:spcBef>
              <a:spcAft>
                <a:spcPts val="600"/>
              </a:spcAft>
              <a:buClrTx/>
              <a:buSzTx/>
              <a:buFont typeface="+mj-lt"/>
              <a:buAutoNum type="arabicPeriod"/>
              <a:tabLst/>
              <a:defRPr/>
            </a:pPr>
            <a:r>
              <a:rPr kumimoji="0" lang="en-AU" sz="1200" b="0" i="0" u="none" strike="noStrike" kern="1200" cap="none" spc="0" normalizeH="0" baseline="0" noProof="0" dirty="0">
                <a:ln>
                  <a:noFill/>
                </a:ln>
                <a:solidFill>
                  <a:schemeClr val="tx1"/>
                </a:solidFill>
                <a:effectLst/>
                <a:uLnTx/>
                <a:uFillTx/>
                <a:latin typeface="Public Sans"/>
                <a:hlinkClick r:id="rId3" action="ppaction://hlinksldjump">
                  <a:extLst>
                    <a:ext uri="{A12FA001-AC4F-418D-AE19-62706E023703}">
                      <ahyp:hlinkClr xmlns:ahyp="http://schemas.microsoft.com/office/drawing/2018/hyperlinkcolor" val="tx"/>
                    </a:ext>
                  </a:extLst>
                </a:hlinkClick>
              </a:rPr>
              <a:t>Flood recovery and support</a:t>
            </a:r>
            <a:endParaRPr kumimoji="0" lang="en-AU" sz="1200" b="0" i="0" u="none" strike="noStrike" kern="1200" cap="none" spc="0" normalizeH="0" baseline="0" noProof="0" dirty="0">
              <a:ln>
                <a:noFill/>
              </a:ln>
              <a:solidFill>
                <a:schemeClr val="tx1"/>
              </a:solidFill>
              <a:effectLst/>
              <a:uLnTx/>
              <a:uFillTx/>
              <a:latin typeface="Public Sans"/>
            </a:endParaRPr>
          </a:p>
          <a:p>
            <a:pPr marL="228600" marR="0" lvl="0" indent="-228600" algn="l" defTabSz="609585" rtl="0" eaLnBrk="1" fontAlgn="auto" latinLnBrk="0" hangingPunct="1">
              <a:lnSpc>
                <a:spcPct val="100000"/>
              </a:lnSpc>
              <a:spcBef>
                <a:spcPts val="0"/>
              </a:spcBef>
              <a:spcAft>
                <a:spcPts val="600"/>
              </a:spcAft>
              <a:buClrTx/>
              <a:buSzTx/>
              <a:buFont typeface="+mj-lt"/>
              <a:buAutoNum type="arabicPeriod"/>
              <a:tabLst/>
              <a:defRPr/>
            </a:pPr>
            <a:r>
              <a:rPr kumimoji="0" lang="en-AU" sz="1200" b="0" i="0" u="none" strike="noStrike" kern="1200" cap="none" spc="0" normalizeH="0" baseline="0" noProof="0" dirty="0">
                <a:ln>
                  <a:noFill/>
                </a:ln>
                <a:solidFill>
                  <a:schemeClr val="tx1"/>
                </a:solidFill>
                <a:effectLst/>
                <a:uLnTx/>
                <a:uFillTx/>
                <a:latin typeface="Public Sans"/>
                <a:hlinkClick r:id="rId4" action="ppaction://hlinksldjump">
                  <a:extLst>
                    <a:ext uri="{A12FA001-AC4F-418D-AE19-62706E023703}">
                      <ahyp:hlinkClr xmlns:ahyp="http://schemas.microsoft.com/office/drawing/2018/hyperlinkcolor" val="tx"/>
                    </a:ext>
                  </a:extLst>
                </a:hlinkClick>
              </a:rPr>
              <a:t>Flood grants and financial support</a:t>
            </a:r>
            <a:endParaRPr kumimoji="0" lang="en-AU" sz="1200" b="0" i="0" u="none" strike="noStrike" kern="1200" cap="none" spc="0" normalizeH="0" baseline="0" noProof="0" dirty="0">
              <a:ln>
                <a:noFill/>
              </a:ln>
              <a:solidFill>
                <a:schemeClr val="tx1"/>
              </a:solidFill>
              <a:effectLst/>
              <a:uLnTx/>
              <a:uFillTx/>
              <a:latin typeface="Public Sans"/>
            </a:endParaRPr>
          </a:p>
          <a:p>
            <a:pPr marL="228600" marR="0" lvl="0" indent="-228600" algn="l" defTabSz="609585" rtl="0" eaLnBrk="1" fontAlgn="auto" latinLnBrk="0" hangingPunct="1">
              <a:lnSpc>
                <a:spcPct val="100000"/>
              </a:lnSpc>
              <a:spcBef>
                <a:spcPts val="0"/>
              </a:spcBef>
              <a:spcAft>
                <a:spcPts val="600"/>
              </a:spcAft>
              <a:buClrTx/>
              <a:buSzTx/>
              <a:buFont typeface="+mj-lt"/>
              <a:buAutoNum type="arabicPeriod"/>
              <a:tabLst/>
              <a:defRPr/>
            </a:pPr>
            <a:r>
              <a:rPr lang="en-AU" sz="1200" dirty="0">
                <a:solidFill>
                  <a:schemeClr val="tx1"/>
                </a:solidFill>
                <a:highlight>
                  <a:srgbClr val="FFFFFF"/>
                </a:highlight>
                <a:latin typeface="Public Sans"/>
                <a:hlinkClick r:id="rId5" action="ppaction://hlinksldjump">
                  <a:extLst>
                    <a:ext uri="{A12FA001-AC4F-418D-AE19-62706E023703}">
                      <ahyp:hlinkClr xmlns:ahyp="http://schemas.microsoft.com/office/drawing/2018/hyperlinkcolor" val="tx"/>
                    </a:ext>
                  </a:extLst>
                </a:hlinkClick>
              </a:rPr>
              <a:t>Mental health and mosquito-borne disease resources</a:t>
            </a:r>
            <a:r>
              <a:rPr lang="en-AU" sz="1200" dirty="0">
                <a:solidFill>
                  <a:schemeClr val="tx1"/>
                </a:solidFill>
                <a:highlight>
                  <a:srgbClr val="FFFFFF"/>
                </a:highlight>
                <a:latin typeface="Public Sans"/>
              </a:rPr>
              <a:t>.</a:t>
            </a:r>
            <a:endParaRPr kumimoji="0" lang="en-US" sz="1200" b="0" i="0" u="none" strike="noStrike" kern="1200" cap="none" spc="0" normalizeH="0" baseline="0" noProof="0" dirty="0">
              <a:ln>
                <a:noFill/>
              </a:ln>
              <a:solidFill>
                <a:schemeClr val="tx1"/>
              </a:solidFill>
              <a:effectLst/>
              <a:highlight>
                <a:srgbClr val="FFFFFF"/>
              </a:highlight>
              <a:uLnTx/>
              <a:uFillTx/>
              <a:latin typeface="Public Sans"/>
            </a:endParaRPr>
          </a:p>
          <a:p>
            <a:pPr defTabSz="609585">
              <a:lnSpc>
                <a:spcPct val="100000"/>
              </a:lnSpc>
              <a:spcAft>
                <a:spcPts val="600"/>
              </a:spcAft>
              <a:defRPr/>
            </a:pPr>
            <a:r>
              <a:rPr lang="en-AU" sz="1200" dirty="0">
                <a:solidFill>
                  <a:schemeClr val="tx1"/>
                </a:solidFill>
                <a:latin typeface="Public Sans"/>
              </a:rPr>
              <a:t>Stay up to date about all available flood and support by visiting </a:t>
            </a:r>
            <a:r>
              <a:rPr lang="en-AU" sz="1200" dirty="0">
                <a:solidFill>
                  <a:schemeClr val="tx1"/>
                </a:solidFill>
                <a:latin typeface="Public Sans"/>
                <a:hlinkClick r:id="rId6">
                  <a:extLst>
                    <a:ext uri="{A12FA001-AC4F-418D-AE19-62706E023703}">
                      <ahyp:hlinkClr xmlns:ahyp="http://schemas.microsoft.com/office/drawing/2018/hyperlinkcolor" val="tx"/>
                    </a:ext>
                  </a:extLst>
                </a:hlinkClick>
              </a:rPr>
              <a:t>nsw.gov.au/floods</a:t>
            </a:r>
            <a:r>
              <a:rPr lang="en-AU" sz="1200" dirty="0">
                <a:solidFill>
                  <a:schemeClr val="tx1"/>
                </a:solidFill>
                <a:latin typeface="Public Sans"/>
              </a:rPr>
              <a:t>.</a:t>
            </a:r>
          </a:p>
          <a:p>
            <a:pPr marR="0" lvl="0" algn="l" defTabSz="609585" rtl="0" eaLnBrk="1" fontAlgn="auto" latinLnBrk="0" hangingPunct="1">
              <a:lnSpc>
                <a:spcPct val="100000"/>
              </a:lnSpc>
              <a:spcBef>
                <a:spcPts val="0"/>
              </a:spcBef>
              <a:spcAft>
                <a:spcPts val="600"/>
              </a:spcAft>
              <a:buClrTx/>
              <a:buSzTx/>
              <a:tabLst/>
              <a:defRPr/>
            </a:pPr>
            <a:endParaRPr kumimoji="0" lang="en-AU" sz="1200" b="0" i="0" u="sng" strike="noStrike" kern="1200" cap="none" spc="0" normalizeH="0" baseline="0" noProof="0" dirty="0">
              <a:ln>
                <a:noFill/>
              </a:ln>
              <a:solidFill>
                <a:schemeClr val="tx1"/>
              </a:solidFill>
              <a:effectLst/>
              <a:highlight>
                <a:srgbClr val="FFFFFF"/>
              </a:highlight>
              <a:uLnTx/>
              <a:uFillTx/>
              <a:latin typeface="Public Sans"/>
            </a:endParaRPr>
          </a:p>
          <a:p>
            <a:endParaRPr lang="en-AU" sz="1200" dirty="0">
              <a:solidFill>
                <a:schemeClr val="tx1"/>
              </a:solidFill>
              <a:latin typeface="Public Sans"/>
            </a:endParaRPr>
          </a:p>
        </p:txBody>
      </p:sp>
      <p:sp>
        <p:nvSpPr>
          <p:cNvPr id="11" name="TextBox 10">
            <a:extLst>
              <a:ext uri="{FF2B5EF4-FFF2-40B4-BE49-F238E27FC236}">
                <a16:creationId xmlns:a16="http://schemas.microsoft.com/office/drawing/2014/main" id="{02D988D7-84B2-D5DD-1ADC-8FB63038B2B7}"/>
              </a:ext>
            </a:extLst>
          </p:cNvPr>
          <p:cNvSpPr txBox="1"/>
          <p:nvPr/>
        </p:nvSpPr>
        <p:spPr>
          <a:xfrm>
            <a:off x="506690" y="3743220"/>
            <a:ext cx="6100482" cy="276999"/>
          </a:xfrm>
          <a:prstGeom prst="rect">
            <a:avLst/>
          </a:prstGeom>
          <a:noFill/>
        </p:spPr>
        <p:txBody>
          <a:bodyPr wrap="square">
            <a:spAutoFit/>
          </a:bodyPr>
          <a:lstStyle/>
          <a:p>
            <a:pPr marL="0" marR="0" lvl="0" indent="0" algn="l" defTabSz="609585"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a:ln>
                  <a:noFill/>
                </a:ln>
                <a:solidFill>
                  <a:srgbClr val="22272B"/>
                </a:solidFill>
                <a:effectLst/>
                <a:uLnTx/>
                <a:uFillTx/>
                <a:latin typeface="Public Sans"/>
              </a:rPr>
              <a:t>Quick links to important information:</a:t>
            </a:r>
          </a:p>
        </p:txBody>
      </p:sp>
      <p:sp>
        <p:nvSpPr>
          <p:cNvPr id="12" name="Rectangle 11">
            <a:extLst>
              <a:ext uri="{FF2B5EF4-FFF2-40B4-BE49-F238E27FC236}">
                <a16:creationId xmlns:a16="http://schemas.microsoft.com/office/drawing/2014/main" id="{40F5FD51-20A7-CE12-A703-33B84DE99FB1}"/>
              </a:ext>
            </a:extLst>
          </p:cNvPr>
          <p:cNvSpPr/>
          <p:nvPr/>
        </p:nvSpPr>
        <p:spPr>
          <a:xfrm>
            <a:off x="587374" y="4102281"/>
            <a:ext cx="11016759" cy="1713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FD5995C6-BB7C-536D-2A6D-EED4B59AB7DF}"/>
              </a:ext>
            </a:extLst>
          </p:cNvPr>
          <p:cNvSpPr txBox="1"/>
          <p:nvPr/>
        </p:nvSpPr>
        <p:spPr>
          <a:xfrm>
            <a:off x="1359433" y="5161035"/>
            <a:ext cx="1879200" cy="1015663"/>
          </a:xfrm>
          <a:prstGeom prst="rect">
            <a:avLst/>
          </a:prstGeom>
          <a:noFill/>
        </p:spPr>
        <p:txBody>
          <a:bodyPr wrap="square" numCol="1">
            <a:spAutoFit/>
          </a:bodyPr>
          <a:lstStyle/>
          <a:p>
            <a:pPr fontAlgn="base">
              <a:spcBef>
                <a:spcPts val="600"/>
              </a:spcBef>
            </a:pPr>
            <a:r>
              <a:rPr lang="en-AU" sz="1200">
                <a:solidFill>
                  <a:schemeClr val="bg1"/>
                </a:solidFill>
                <a:latin typeface="Public Sans"/>
                <a:hlinkClick r:id="rId7">
                  <a:extLst>
                    <a:ext uri="{A12FA001-AC4F-418D-AE19-62706E023703}">
                      <ahyp:hlinkClr xmlns:ahyp="http://schemas.microsoft.com/office/drawing/2018/hyperlinkcolor" val="tx"/>
                    </a:ext>
                  </a:extLst>
                </a:hlinkClick>
              </a:rPr>
              <a:t>Aboriginal mental health support services </a:t>
            </a:r>
            <a:endParaRPr lang="en-AU" sz="1200">
              <a:solidFill>
                <a:schemeClr val="bg1"/>
              </a:solidFill>
              <a:latin typeface="Public Sans"/>
            </a:endParaRPr>
          </a:p>
          <a:p>
            <a:pPr marL="0" marR="0" lvl="0" indent="0" defTabSz="609585"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bg1"/>
              </a:solidFill>
              <a:effectLst/>
              <a:uLnTx/>
              <a:uFillTx/>
              <a:latin typeface="Public Sans"/>
            </a:endParaRPr>
          </a:p>
          <a:p>
            <a:pPr marL="0" marR="0" lvl="0" indent="0" defTabSz="609585"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bg1"/>
              </a:solidFill>
              <a:effectLst/>
              <a:uLnTx/>
              <a:uFillTx/>
              <a:latin typeface="Public Sans"/>
            </a:endParaRPr>
          </a:p>
          <a:p>
            <a:pPr marL="0" marR="0" lvl="0" indent="0" defTabSz="609585"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bg1"/>
              </a:solidFill>
              <a:effectLst/>
              <a:uLnTx/>
              <a:uFillTx/>
              <a:latin typeface="Public Sans"/>
            </a:endParaRPr>
          </a:p>
        </p:txBody>
      </p:sp>
      <p:sp>
        <p:nvSpPr>
          <p:cNvPr id="14" name="TextBox 13">
            <a:extLst>
              <a:ext uri="{FF2B5EF4-FFF2-40B4-BE49-F238E27FC236}">
                <a16:creationId xmlns:a16="http://schemas.microsoft.com/office/drawing/2014/main" id="{C443080E-4943-85A3-6316-688BE4B4C584}"/>
              </a:ext>
            </a:extLst>
          </p:cNvPr>
          <p:cNvSpPr txBox="1"/>
          <p:nvPr/>
        </p:nvSpPr>
        <p:spPr>
          <a:xfrm>
            <a:off x="4202582" y="5161035"/>
            <a:ext cx="1748598" cy="461665"/>
          </a:xfrm>
          <a:prstGeom prst="rect">
            <a:avLst/>
          </a:prstGeom>
          <a:noFill/>
        </p:spPr>
        <p:txBody>
          <a:bodyPr wrap="square">
            <a:spAutoFit/>
          </a:bodyPr>
          <a:lstStyle/>
          <a:p>
            <a:pPr marL="8255" marR="0" lvl="0" defTabSz="609585" rtl="0" eaLnBrk="1" fontAlgn="auto" latinLnBrk="0" hangingPunct="1">
              <a:lnSpc>
                <a:spcPct val="100000"/>
              </a:lnSpc>
              <a:spcBef>
                <a:spcPts val="300"/>
              </a:spcBef>
              <a:spcAft>
                <a:spcPts val="300"/>
              </a:spcAft>
              <a:buClrTx/>
              <a:buSzTx/>
              <a:tabLst/>
              <a:defRPr/>
            </a:pPr>
            <a:r>
              <a:rPr kumimoji="0" lang="en-US" sz="1200" b="0" i="0" u="none" strike="noStrike" kern="1200" cap="none" spc="0" normalizeH="0" baseline="0" noProof="0">
                <a:ln>
                  <a:noFill/>
                </a:ln>
                <a:solidFill>
                  <a:schemeClr val="bg1"/>
                </a:solidFill>
                <a:effectLst/>
                <a:uLnTx/>
                <a:uFillTx/>
                <a:latin typeface="Public Sans"/>
                <a:ea typeface="+mn-lt"/>
                <a:cs typeface="+mn-lt"/>
                <a:hlinkClick r:id="rId8">
                  <a:extLst>
                    <a:ext uri="{A12FA001-AC4F-418D-AE19-62706E023703}">
                      <ahyp:hlinkClr xmlns:ahyp="http://schemas.microsoft.com/office/drawing/2018/hyperlinkcolor" val="tx"/>
                    </a:ext>
                  </a:extLst>
                </a:hlinkClick>
              </a:rPr>
              <a:t>School safety updates</a:t>
            </a:r>
            <a:endParaRPr kumimoji="0" lang="en-US" sz="1200" b="0" i="0" u="none" strike="noStrike" kern="1200" cap="none" spc="0" normalizeH="0" baseline="0" noProof="0">
              <a:ln>
                <a:noFill/>
              </a:ln>
              <a:solidFill>
                <a:schemeClr val="bg1"/>
              </a:solidFill>
              <a:effectLst/>
              <a:uLnTx/>
              <a:uFillTx/>
              <a:latin typeface="Public Sans"/>
              <a:ea typeface="+mn-lt"/>
              <a:cs typeface="+mn-lt"/>
            </a:endParaRPr>
          </a:p>
        </p:txBody>
      </p:sp>
      <p:sp>
        <p:nvSpPr>
          <p:cNvPr id="15" name="TextBox 14">
            <a:extLst>
              <a:ext uri="{FF2B5EF4-FFF2-40B4-BE49-F238E27FC236}">
                <a16:creationId xmlns:a16="http://schemas.microsoft.com/office/drawing/2014/main" id="{39F3DF3D-9836-725C-0032-3E05B460405B}"/>
              </a:ext>
            </a:extLst>
          </p:cNvPr>
          <p:cNvSpPr txBox="1"/>
          <p:nvPr/>
        </p:nvSpPr>
        <p:spPr>
          <a:xfrm>
            <a:off x="1368669" y="4192416"/>
            <a:ext cx="1878076" cy="646331"/>
          </a:xfrm>
          <a:prstGeom prst="rect">
            <a:avLst/>
          </a:prstGeom>
          <a:noFill/>
        </p:spPr>
        <p:txBody>
          <a:bodyPr wrap="square">
            <a:spAutoFit/>
          </a:bodyPr>
          <a:lstStyle/>
          <a:p>
            <a:pPr fontAlgn="base">
              <a:spcBef>
                <a:spcPts val="600"/>
              </a:spcBef>
            </a:pPr>
            <a:r>
              <a:rPr kumimoji="0" lang="en-US" sz="1200" b="0" i="0" u="none" strike="noStrike" kern="1200" cap="none" spc="0" normalizeH="0" baseline="0" noProof="0">
                <a:ln>
                  <a:noFill/>
                </a:ln>
                <a:solidFill>
                  <a:schemeClr val="bg1"/>
                </a:solidFill>
                <a:effectLst/>
                <a:uLnTx/>
                <a:uFillTx/>
                <a:latin typeface="Public Sans"/>
                <a:hlinkClick r:id="rId9">
                  <a:extLst>
                    <a:ext uri="{A12FA001-AC4F-418D-AE19-62706E023703}">
                      <ahyp:hlinkClr xmlns:ahyp="http://schemas.microsoft.com/office/drawing/2018/hyperlinkcolor" val="tx"/>
                    </a:ext>
                  </a:extLst>
                </a:hlinkClick>
              </a:rPr>
              <a:t>Financial assistance for individuals, businesses or primary producers</a:t>
            </a:r>
            <a:endParaRPr kumimoji="0" lang="en-US" sz="1200" b="0" i="0" u="none" strike="noStrike" kern="1200" cap="none" spc="0" normalizeH="0" baseline="0" noProof="0">
              <a:ln>
                <a:noFill/>
              </a:ln>
              <a:solidFill>
                <a:schemeClr val="bg1"/>
              </a:solidFill>
              <a:effectLst/>
              <a:uLnTx/>
              <a:uFillTx/>
              <a:latin typeface="Public Sans"/>
            </a:endParaRPr>
          </a:p>
        </p:txBody>
      </p:sp>
      <p:sp>
        <p:nvSpPr>
          <p:cNvPr id="16" name="TextBox 15">
            <a:extLst>
              <a:ext uri="{FF2B5EF4-FFF2-40B4-BE49-F238E27FC236}">
                <a16:creationId xmlns:a16="http://schemas.microsoft.com/office/drawing/2014/main" id="{70D40245-DDF8-1643-496F-2982C6FB4986}"/>
              </a:ext>
            </a:extLst>
          </p:cNvPr>
          <p:cNvSpPr txBox="1"/>
          <p:nvPr/>
        </p:nvSpPr>
        <p:spPr>
          <a:xfrm>
            <a:off x="6922437" y="4188012"/>
            <a:ext cx="1879200" cy="646331"/>
          </a:xfrm>
          <a:prstGeom prst="rect">
            <a:avLst/>
          </a:prstGeom>
          <a:noFill/>
        </p:spPr>
        <p:txBody>
          <a:bodyPr wrap="square">
            <a:spAutoFit/>
          </a:bodyPr>
          <a:lstStyle/>
          <a:p>
            <a:pPr marL="8255" defTabSz="609585">
              <a:spcBef>
                <a:spcPts val="300"/>
              </a:spcBef>
              <a:spcAft>
                <a:spcPts val="300"/>
              </a:spcAft>
              <a:defRPr/>
            </a:pPr>
            <a:r>
              <a:rPr lang="en-US" sz="1200">
                <a:solidFill>
                  <a:schemeClr val="bg1"/>
                </a:solidFill>
                <a:latin typeface="Public Sans"/>
                <a:ea typeface="+mn-lt"/>
                <a:cs typeface="+mn-lt"/>
                <a:hlinkClick r:id="rId10">
                  <a:extLst>
                    <a:ext uri="{A12FA001-AC4F-418D-AE19-62706E023703}">
                      <ahyp:hlinkClr xmlns:ahyp="http://schemas.microsoft.com/office/drawing/2018/hyperlinkcolor" val="tx"/>
                    </a:ext>
                  </a:extLst>
                </a:hlinkClick>
              </a:rPr>
              <a:t>Maintaining health during and after floods and storms</a:t>
            </a:r>
            <a:endParaRPr lang="en-US" sz="1200">
              <a:solidFill>
                <a:schemeClr val="bg1"/>
              </a:solidFill>
              <a:latin typeface="Public Sans"/>
              <a:ea typeface="+mn-lt"/>
              <a:cs typeface="+mn-lt"/>
            </a:endParaRPr>
          </a:p>
        </p:txBody>
      </p:sp>
      <p:sp>
        <p:nvSpPr>
          <p:cNvPr id="17" name="TextBox 16">
            <a:extLst>
              <a:ext uri="{FF2B5EF4-FFF2-40B4-BE49-F238E27FC236}">
                <a16:creationId xmlns:a16="http://schemas.microsoft.com/office/drawing/2014/main" id="{F172F627-9492-1553-E313-EE9E739107FD}"/>
              </a:ext>
            </a:extLst>
          </p:cNvPr>
          <p:cNvSpPr txBox="1"/>
          <p:nvPr/>
        </p:nvSpPr>
        <p:spPr>
          <a:xfrm>
            <a:off x="6922437" y="5067667"/>
            <a:ext cx="1879200" cy="646331"/>
          </a:xfrm>
          <a:prstGeom prst="rect">
            <a:avLst/>
          </a:prstGeom>
          <a:noFill/>
        </p:spPr>
        <p:txBody>
          <a:bodyPr wrap="square">
            <a:spAutoFit/>
          </a:bodyPr>
          <a:lstStyle/>
          <a:p>
            <a:pPr marL="8255" defTabSz="609585">
              <a:spcBef>
                <a:spcPts val="300"/>
              </a:spcBef>
              <a:spcAft>
                <a:spcPts val="300"/>
              </a:spcAft>
              <a:defRPr/>
            </a:pPr>
            <a:r>
              <a:rPr lang="en-US" sz="1200">
                <a:solidFill>
                  <a:schemeClr val="bg1"/>
                </a:solidFill>
                <a:latin typeface="Public Sans"/>
                <a:ea typeface="+mn-lt"/>
                <a:cs typeface="+mn-lt"/>
                <a:hlinkClick r:id="rId11">
                  <a:extLst>
                    <a:ext uri="{A12FA001-AC4F-418D-AE19-62706E023703}">
                      <ahyp:hlinkClr xmlns:ahyp="http://schemas.microsoft.com/office/drawing/2018/hyperlinkcolor" val="tx"/>
                    </a:ext>
                  </a:extLst>
                </a:hlinkClick>
              </a:rPr>
              <a:t>SES updates for floods, hazards and emergency plans</a:t>
            </a:r>
            <a:endParaRPr lang="en-AU" sz="1200">
              <a:solidFill>
                <a:schemeClr val="bg1"/>
              </a:solidFill>
              <a:latin typeface="Public Sans"/>
              <a:ea typeface="+mn-lt"/>
              <a:cs typeface="+mn-lt"/>
            </a:endParaRPr>
          </a:p>
        </p:txBody>
      </p:sp>
      <p:sp>
        <p:nvSpPr>
          <p:cNvPr id="18" name="TextBox 17">
            <a:extLst>
              <a:ext uri="{FF2B5EF4-FFF2-40B4-BE49-F238E27FC236}">
                <a16:creationId xmlns:a16="http://schemas.microsoft.com/office/drawing/2014/main" id="{B844E72E-090A-5AFD-86E5-777D68EA1FA6}"/>
              </a:ext>
            </a:extLst>
          </p:cNvPr>
          <p:cNvSpPr txBox="1"/>
          <p:nvPr/>
        </p:nvSpPr>
        <p:spPr>
          <a:xfrm>
            <a:off x="9807589" y="4194516"/>
            <a:ext cx="1588028" cy="461665"/>
          </a:xfrm>
          <a:prstGeom prst="rect">
            <a:avLst/>
          </a:prstGeom>
          <a:noFill/>
        </p:spPr>
        <p:txBody>
          <a:bodyPr wrap="square" lIns="91440" tIns="45720" rIns="91440" bIns="45720" anchor="t">
            <a:spAutoFit/>
          </a:bodyPr>
          <a:lstStyle/>
          <a:p>
            <a:pPr marL="8255" marR="0" lvl="0" defTabSz="609585" rtl="0" eaLnBrk="1" fontAlgn="auto" latinLnBrk="0" hangingPunct="1">
              <a:lnSpc>
                <a:spcPct val="100000"/>
              </a:lnSpc>
              <a:spcBef>
                <a:spcPts val="300"/>
              </a:spcBef>
              <a:spcAft>
                <a:spcPts val="300"/>
              </a:spcAft>
              <a:buClrTx/>
              <a:buSzTx/>
              <a:tabLst/>
              <a:defRPr/>
            </a:pPr>
            <a:r>
              <a:rPr kumimoji="0" lang="en-US" sz="1200" b="0" i="0" u="none" strike="noStrike" kern="1200" cap="none" spc="0" normalizeH="0" baseline="0" noProof="0">
                <a:ln>
                  <a:noFill/>
                </a:ln>
                <a:solidFill>
                  <a:schemeClr val="bg1"/>
                </a:solidFill>
                <a:effectLst/>
                <a:uLnTx/>
                <a:uFillTx/>
                <a:latin typeface="Public Sans"/>
                <a:ea typeface="+mn-lt"/>
                <a:cs typeface="+mn-lt"/>
                <a:hlinkClick r:id="rId12">
                  <a:extLst>
                    <a:ext uri="{A12FA001-AC4F-418D-AE19-62706E023703}">
                      <ahyp:hlinkClr xmlns:ahyp="http://schemas.microsoft.com/office/drawing/2018/hyperlinkcolor" val="tx"/>
                    </a:ext>
                  </a:extLst>
                </a:hlinkClick>
              </a:rPr>
              <a:t>Disaster declared LGAs</a:t>
            </a:r>
            <a:r>
              <a:rPr kumimoji="0" lang="en-US" sz="1200" b="0" i="0" u="none" strike="noStrike" kern="1200" cap="none" spc="0" normalizeH="0" baseline="0" noProof="0">
                <a:ln>
                  <a:noFill/>
                </a:ln>
                <a:solidFill>
                  <a:schemeClr val="bg1"/>
                </a:solidFill>
                <a:effectLst/>
                <a:uLnTx/>
                <a:uFillTx/>
                <a:latin typeface="Public Sans"/>
                <a:ea typeface="+mn-lt"/>
                <a:cs typeface="+mn-lt"/>
              </a:rPr>
              <a:t> </a:t>
            </a:r>
          </a:p>
        </p:txBody>
      </p:sp>
      <p:sp>
        <p:nvSpPr>
          <p:cNvPr id="19" name="TextBox 18">
            <a:extLst>
              <a:ext uri="{FF2B5EF4-FFF2-40B4-BE49-F238E27FC236}">
                <a16:creationId xmlns:a16="http://schemas.microsoft.com/office/drawing/2014/main" id="{B52598D8-BC17-FA4B-15FD-626B7DD58FCB}"/>
              </a:ext>
            </a:extLst>
          </p:cNvPr>
          <p:cNvSpPr txBox="1"/>
          <p:nvPr/>
        </p:nvSpPr>
        <p:spPr>
          <a:xfrm>
            <a:off x="4198354" y="4194517"/>
            <a:ext cx="1879200" cy="646331"/>
          </a:xfrm>
          <a:prstGeom prst="rect">
            <a:avLst/>
          </a:prstGeom>
          <a:noFill/>
        </p:spPr>
        <p:txBody>
          <a:bodyPr wrap="square">
            <a:spAutoFit/>
          </a:bodyPr>
          <a:lstStyle/>
          <a:p>
            <a:pPr marL="8255" marR="0" lvl="0" defTabSz="609585" rtl="0" eaLnBrk="1" fontAlgn="auto" latinLnBrk="0" hangingPunct="1">
              <a:lnSpc>
                <a:spcPct val="100000"/>
              </a:lnSpc>
              <a:spcBef>
                <a:spcPts val="300"/>
              </a:spcBef>
              <a:spcAft>
                <a:spcPts val="300"/>
              </a:spcAft>
              <a:buClrTx/>
              <a:buSzTx/>
              <a:tabLst/>
              <a:defRPr/>
            </a:pPr>
            <a:r>
              <a:rPr kumimoji="0" lang="en-AU" sz="1200" b="0" i="0" u="none" strike="noStrike" kern="1200" cap="none" spc="0" normalizeH="0" baseline="0" noProof="0">
                <a:ln>
                  <a:noFill/>
                </a:ln>
                <a:solidFill>
                  <a:schemeClr val="bg1"/>
                </a:solidFill>
                <a:effectLst/>
                <a:uLnTx/>
                <a:uFillTx/>
                <a:latin typeface="Public Sans"/>
                <a:hlinkClick r:id="rId13">
                  <a:extLst>
                    <a:ext uri="{A12FA001-AC4F-418D-AE19-62706E023703}">
                      <ahyp:hlinkClr xmlns:ahyp="http://schemas.microsoft.com/office/drawing/2018/hyperlinkcolor" val="tx"/>
                    </a:ext>
                  </a:extLst>
                </a:hlinkClick>
              </a:rPr>
              <a:t>Crisis support for Aboriginal and Torres Strait Islanders</a:t>
            </a:r>
            <a:endParaRPr kumimoji="0" lang="en-AU" sz="1200" b="0" i="0" u="none" strike="noStrike" kern="1200" cap="none" spc="0" normalizeH="0" baseline="0" noProof="0">
              <a:ln>
                <a:noFill/>
              </a:ln>
              <a:solidFill>
                <a:schemeClr val="bg1"/>
              </a:solidFill>
              <a:effectLst/>
              <a:uLnTx/>
              <a:uFillTx/>
              <a:latin typeface="Public Sans"/>
            </a:endParaRPr>
          </a:p>
        </p:txBody>
      </p:sp>
      <p:pic>
        <p:nvPicPr>
          <p:cNvPr id="20" name="Graphic 19">
            <a:extLst>
              <a:ext uri="{FF2B5EF4-FFF2-40B4-BE49-F238E27FC236}">
                <a16:creationId xmlns:a16="http://schemas.microsoft.com/office/drawing/2014/main" id="{9F679A85-9FE8-F3CD-1F02-E84AD3E1692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12411" y="4204032"/>
            <a:ext cx="540000" cy="540000"/>
          </a:xfrm>
          <a:prstGeom prst="rect">
            <a:avLst/>
          </a:prstGeom>
        </p:spPr>
      </p:pic>
      <p:pic>
        <p:nvPicPr>
          <p:cNvPr id="21" name="Graphic 20">
            <a:extLst>
              <a:ext uri="{FF2B5EF4-FFF2-40B4-BE49-F238E27FC236}">
                <a16:creationId xmlns:a16="http://schemas.microsoft.com/office/drawing/2014/main" id="{3CF9210C-0479-13BE-9B9C-EB5DFADBE72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9611" y="4207241"/>
            <a:ext cx="540000" cy="540000"/>
          </a:xfrm>
          <a:prstGeom prst="rect">
            <a:avLst/>
          </a:prstGeom>
        </p:spPr>
      </p:pic>
      <p:grpSp>
        <p:nvGrpSpPr>
          <p:cNvPr id="23" name="Group 22">
            <a:extLst>
              <a:ext uri="{FF2B5EF4-FFF2-40B4-BE49-F238E27FC236}">
                <a16:creationId xmlns:a16="http://schemas.microsoft.com/office/drawing/2014/main" id="{C8CCF77B-B62A-84D0-A1D0-44CDBAC3B87F}"/>
              </a:ext>
            </a:extLst>
          </p:cNvPr>
          <p:cNvGrpSpPr>
            <a:grpSpLocks noChangeAspect="1"/>
          </p:cNvGrpSpPr>
          <p:nvPr/>
        </p:nvGrpSpPr>
        <p:grpSpPr>
          <a:xfrm>
            <a:off x="9272798" y="4204032"/>
            <a:ext cx="413830" cy="540000"/>
            <a:chOff x="4004302" y="4179740"/>
            <a:chExt cx="477893" cy="623595"/>
          </a:xfrm>
        </p:grpSpPr>
        <p:pic>
          <p:nvPicPr>
            <p:cNvPr id="24" name="Graphic 23">
              <a:extLst>
                <a:ext uri="{FF2B5EF4-FFF2-40B4-BE49-F238E27FC236}">
                  <a16:creationId xmlns:a16="http://schemas.microsoft.com/office/drawing/2014/main" id="{73896D75-6AED-ED3F-5406-12C1D2A1FA33}"/>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23850" t="19900" r="31194" b="21438"/>
            <a:stretch/>
          </p:blipFill>
          <p:spPr>
            <a:xfrm>
              <a:off x="4004302" y="4179740"/>
              <a:ext cx="477893" cy="623595"/>
            </a:xfrm>
            <a:prstGeom prst="rect">
              <a:avLst/>
            </a:prstGeom>
          </p:spPr>
        </p:pic>
        <p:pic>
          <p:nvPicPr>
            <p:cNvPr id="25" name="Graphic 24">
              <a:extLst>
                <a:ext uri="{FF2B5EF4-FFF2-40B4-BE49-F238E27FC236}">
                  <a16:creationId xmlns:a16="http://schemas.microsoft.com/office/drawing/2014/main" id="{A5DDD3CC-AB7F-24BA-1D36-6CE8A839571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028175" y="4225652"/>
              <a:ext cx="454020" cy="454020"/>
            </a:xfrm>
            <a:prstGeom prst="rect">
              <a:avLst/>
            </a:prstGeom>
          </p:spPr>
        </p:pic>
      </p:grpSp>
      <p:pic>
        <p:nvPicPr>
          <p:cNvPr id="26" name="Graphic 25">
            <a:extLst>
              <a:ext uri="{FF2B5EF4-FFF2-40B4-BE49-F238E27FC236}">
                <a16:creationId xmlns:a16="http://schemas.microsoft.com/office/drawing/2014/main" id="{CDB98B4D-8E06-5BD0-DFED-949FF6E7452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592610" y="5162379"/>
            <a:ext cx="540000" cy="540000"/>
          </a:xfrm>
          <a:prstGeom prst="rect">
            <a:avLst/>
          </a:prstGeom>
        </p:spPr>
      </p:pic>
      <p:pic>
        <p:nvPicPr>
          <p:cNvPr id="27" name="Graphic 26">
            <a:extLst>
              <a:ext uri="{FF2B5EF4-FFF2-40B4-BE49-F238E27FC236}">
                <a16:creationId xmlns:a16="http://schemas.microsoft.com/office/drawing/2014/main" id="{0DD8FCA5-F47E-2843-0D07-5852F5648AC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275977" y="5150709"/>
            <a:ext cx="540000" cy="540000"/>
          </a:xfrm>
          <a:prstGeom prst="rect">
            <a:avLst/>
          </a:prstGeom>
        </p:spPr>
      </p:pic>
      <p:sp>
        <p:nvSpPr>
          <p:cNvPr id="29" name="TextBox 28">
            <a:extLst>
              <a:ext uri="{FF2B5EF4-FFF2-40B4-BE49-F238E27FC236}">
                <a16:creationId xmlns:a16="http://schemas.microsoft.com/office/drawing/2014/main" id="{B65A4DD7-F187-56AF-55A5-119AEB3F0068}"/>
              </a:ext>
            </a:extLst>
          </p:cNvPr>
          <p:cNvSpPr txBox="1"/>
          <p:nvPr/>
        </p:nvSpPr>
        <p:spPr>
          <a:xfrm>
            <a:off x="9798353" y="5162450"/>
            <a:ext cx="17362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solidFill>
                <a:latin typeface="Public Sans"/>
                <a:hlinkClick r:id="rId26">
                  <a:extLst>
                    <a:ext uri="{A12FA001-AC4F-418D-AE19-62706E023703}">
                      <ahyp:hlinkClr xmlns:ahyp="http://schemas.microsoft.com/office/drawing/2018/hyperlinkcolor" val="tx"/>
                    </a:ext>
                  </a:extLst>
                </a:hlinkClick>
              </a:rPr>
              <a:t>Recovery services </a:t>
            </a:r>
            <a:r>
              <a:rPr lang="en-US" sz="1200">
                <a:solidFill>
                  <a:schemeClr val="bg1"/>
                </a:solidFill>
                <a:latin typeface="Public Sans"/>
                <a:ea typeface="+mn-lt"/>
                <a:cs typeface="+mn-lt"/>
                <a:hlinkClick r:id="rId26">
                  <a:extLst>
                    <a:ext uri="{A12FA001-AC4F-418D-AE19-62706E023703}">
                      <ahyp:hlinkClr xmlns:ahyp="http://schemas.microsoft.com/office/drawing/2018/hyperlinkcolor" val="tx"/>
                    </a:ext>
                  </a:extLst>
                </a:hlinkClick>
              </a:rPr>
              <a:t>locations</a:t>
            </a:r>
            <a:endParaRPr lang="en-US" sz="1200">
              <a:solidFill>
                <a:schemeClr val="bg1"/>
              </a:solidFill>
              <a:latin typeface="Public Sans"/>
              <a:ea typeface="+mn-lt"/>
              <a:cs typeface="+mn-lt"/>
            </a:endParaRPr>
          </a:p>
        </p:txBody>
      </p:sp>
      <p:pic>
        <p:nvPicPr>
          <p:cNvPr id="30" name="Graphic 29">
            <a:extLst>
              <a:ext uri="{FF2B5EF4-FFF2-40B4-BE49-F238E27FC236}">
                <a16:creationId xmlns:a16="http://schemas.microsoft.com/office/drawing/2014/main" id="{45B18185-F150-44E9-1D22-C3473CDBEDF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269228" y="5162379"/>
            <a:ext cx="540000" cy="540000"/>
          </a:xfrm>
          <a:prstGeom prst="rect">
            <a:avLst/>
          </a:prstGeom>
        </p:spPr>
      </p:pic>
      <p:pic>
        <p:nvPicPr>
          <p:cNvPr id="7" name="Graphic 6">
            <a:extLst>
              <a:ext uri="{FF2B5EF4-FFF2-40B4-BE49-F238E27FC236}">
                <a16:creationId xmlns:a16="http://schemas.microsoft.com/office/drawing/2014/main" id="{D59D43BC-0CA4-2397-24A3-DB7A76FF8CA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99611" y="5020491"/>
            <a:ext cx="647068" cy="647068"/>
          </a:xfrm>
          <a:prstGeom prst="rect">
            <a:avLst/>
          </a:prstGeom>
        </p:spPr>
      </p:pic>
      <p:pic>
        <p:nvPicPr>
          <p:cNvPr id="9" name="Graphic 8">
            <a:extLst>
              <a:ext uri="{FF2B5EF4-FFF2-40B4-BE49-F238E27FC236}">
                <a16:creationId xmlns:a16="http://schemas.microsoft.com/office/drawing/2014/main" id="{F830EC98-D36A-4381-5F50-23CB260F110E}"/>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513804" y="4256926"/>
            <a:ext cx="623930" cy="623930"/>
          </a:xfrm>
          <a:prstGeom prst="rect">
            <a:avLst/>
          </a:prstGeom>
        </p:spPr>
      </p:pic>
    </p:spTree>
    <p:extLst>
      <p:ext uri="{BB962C8B-B14F-4D97-AF65-F5344CB8AC3E}">
        <p14:creationId xmlns:p14="http://schemas.microsoft.com/office/powerpoint/2010/main" val="4150943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3712C-6240-4253-93C1-A9A1C855180D}"/>
              </a:ext>
            </a:extLst>
          </p:cNvPr>
          <p:cNvSpPr>
            <a:spLocks noGrp="1"/>
          </p:cNvSpPr>
          <p:nvPr>
            <p:ph type="sldNum" sz="quarter" idx="11"/>
          </p:nvPr>
        </p:nvSpPr>
        <p:spPr>
          <a:xfrm>
            <a:off x="5965990" y="6498723"/>
            <a:ext cx="147476" cy="153888"/>
          </a:xfrm>
        </p:spPr>
        <p:txBody>
          <a:bodyPr/>
          <a:lstStyle/>
          <a:p>
            <a:fld id="{6445CA75-65CF-428D-AAFD-249FBBE0F4CE}" type="slidenum">
              <a:rPr lang="en-GB" smtClean="0"/>
              <a:pPr/>
              <a:t>4</a:t>
            </a:fld>
            <a:endParaRPr lang="en-GB"/>
          </a:p>
        </p:txBody>
      </p:sp>
      <p:sp>
        <p:nvSpPr>
          <p:cNvPr id="3" name="Text Placeholder 2">
            <a:extLst>
              <a:ext uri="{FF2B5EF4-FFF2-40B4-BE49-F238E27FC236}">
                <a16:creationId xmlns:a16="http://schemas.microsoft.com/office/drawing/2014/main" id="{42E1051A-40D2-4577-83D3-B99F72142016}"/>
              </a:ext>
            </a:extLst>
          </p:cNvPr>
          <p:cNvSpPr>
            <a:spLocks noGrp="1"/>
          </p:cNvSpPr>
          <p:nvPr>
            <p:ph type="body" sz="quarter" idx="12"/>
          </p:nvPr>
        </p:nvSpPr>
        <p:spPr>
          <a:xfrm>
            <a:off x="593276" y="3284149"/>
            <a:ext cx="6408000" cy="276999"/>
          </a:xfrm>
        </p:spPr>
        <p:txBody>
          <a:bodyPr/>
          <a:lstStyle/>
          <a:p>
            <a:r>
              <a:rPr lang="en-AU"/>
              <a:t>Flood preparation</a:t>
            </a:r>
          </a:p>
        </p:txBody>
      </p:sp>
    </p:spTree>
    <p:extLst>
      <p:ext uri="{BB962C8B-B14F-4D97-AF65-F5344CB8AC3E}">
        <p14:creationId xmlns:p14="http://schemas.microsoft.com/office/powerpoint/2010/main" val="358572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GB" sz="2800">
                <a:latin typeface="Public Sans" pitchFamily="2" charset="0"/>
              </a:rPr>
              <a:t>Newsletter/web copy: flood preparation </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65990" y="6498723"/>
            <a:ext cx="147476" cy="153888"/>
          </a:xfrm>
        </p:spPr>
        <p:txBody>
          <a:bodyPr/>
          <a:lstStyle/>
          <a:p>
            <a:fld id="{6445CA75-65CF-428D-AAFD-249FBBE0F4CE}" type="slidenum">
              <a:rPr lang="en-GB" smtClean="0"/>
              <a:pPr/>
              <a:t>5</a:t>
            </a:fld>
            <a:endParaRPr lang="en-GB"/>
          </a:p>
        </p:txBody>
      </p:sp>
      <p:sp>
        <p:nvSpPr>
          <p:cNvPr id="4" name="Text Placeholder 3">
            <a:extLst>
              <a:ext uri="{FF2B5EF4-FFF2-40B4-BE49-F238E27FC236}">
                <a16:creationId xmlns:a16="http://schemas.microsoft.com/office/drawing/2014/main" id="{711AF75A-8E04-4E97-B73B-3282ADCD1B48}"/>
              </a:ext>
            </a:extLst>
          </p:cNvPr>
          <p:cNvSpPr>
            <a:spLocks noGrp="1"/>
          </p:cNvSpPr>
          <p:nvPr>
            <p:ph type="body" sz="quarter" idx="4294967295"/>
          </p:nvPr>
        </p:nvSpPr>
        <p:spPr>
          <a:xfrm>
            <a:off x="602562" y="1621848"/>
            <a:ext cx="10138463" cy="3632200"/>
          </a:xfrm>
        </p:spPr>
        <p:txBody>
          <a:bodyPr/>
          <a:lstStyle/>
          <a:p>
            <a:pPr marL="0" marR="0" lvl="0" indent="0" algn="l" defTabSz="914377"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AU" sz="1200" b="0" i="0" u="none" strike="noStrike" kern="1200" cap="none" spc="0" normalizeH="0" baseline="0" noProof="0" dirty="0">
                <a:ln>
                  <a:noFill/>
                </a:ln>
                <a:solidFill>
                  <a:schemeClr val="tx1"/>
                </a:solidFill>
                <a:effectLst/>
                <a:uLnTx/>
                <a:uFillTx/>
                <a:latin typeface="Public Sans" pitchFamily="2" charset="0"/>
              </a:rPr>
              <a:t>It's important to be prepared for floods and know the flood potential of where you live, work and visit. </a:t>
            </a:r>
            <a:r>
              <a:rPr kumimoji="0" lang="en-AU" sz="1200" b="0" i="0" u="none" strike="noStrike" kern="1200" cap="none" spc="0" normalizeH="0" baseline="0" noProof="0" dirty="0">
                <a:ln>
                  <a:noFill/>
                </a:ln>
                <a:solidFill>
                  <a:schemeClr val="tx1"/>
                </a:solidFill>
                <a:effectLst/>
                <a:uLnTx/>
                <a:uFillTx/>
                <a:latin typeface="Public Sans" pitchFamily="2" charset="0"/>
                <a:hlinkClick r:id="rId2">
                  <a:extLst>
                    <a:ext uri="{A12FA001-AC4F-418D-AE19-62706E023703}">
                      <ahyp:hlinkClr xmlns:ahyp="http://schemas.microsoft.com/office/drawing/2018/hyperlinkcolor" val="tx"/>
                    </a:ext>
                  </a:extLst>
                </a:hlinkClick>
              </a:rPr>
              <a:t>Find more information</a:t>
            </a:r>
            <a:r>
              <a:rPr kumimoji="0" lang="en-AU" sz="1200" b="0" i="0" u="none" strike="noStrike" kern="1200" cap="none" spc="0" normalizeH="0" baseline="0" noProof="0" dirty="0">
                <a:ln>
                  <a:noFill/>
                </a:ln>
                <a:solidFill>
                  <a:schemeClr val="tx1"/>
                </a:solidFill>
                <a:effectLst/>
                <a:uLnTx/>
                <a:uFillTx/>
                <a:latin typeface="Public Sans" pitchFamily="2" charset="0"/>
              </a:rPr>
              <a:t> about how to prepare your property or business and keep yourself and loved ones safe with a flood safety plan.</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pitchFamily="2" charset="0"/>
                <a:ea typeface="Calibri" panose="020F0502020204030204" pitchFamily="34" charset="0"/>
              </a:rPr>
              <a:t>Farm Flood Readiness: </a:t>
            </a:r>
            <a:r>
              <a:rPr kumimoji="0" lang="en-AU" sz="1200" b="0" i="0" u="none" strike="noStrike" kern="1200" cap="none" spc="0" normalizeH="0" baseline="0" noProof="0" dirty="0">
                <a:ln>
                  <a:noFill/>
                </a:ln>
                <a:solidFill>
                  <a:schemeClr val="tx1"/>
                </a:solidFill>
                <a:effectLst/>
                <a:uLnTx/>
                <a:uFillTx/>
                <a:latin typeface="Public Sans" pitchFamily="2" charset="0"/>
                <a:ea typeface="Calibri" panose="020F0502020204030204" pitchFamily="34" charset="0"/>
              </a:rPr>
              <a:t>Local Land Services has updated its </a:t>
            </a:r>
            <a:r>
              <a:rPr kumimoji="0" lang="en-AU" sz="1200" b="0" i="0" u="none" strike="noStrike" kern="1200" cap="none" spc="0" normalizeH="0" baseline="0" noProof="0" dirty="0">
                <a:ln>
                  <a:noFill/>
                </a:ln>
                <a:solidFill>
                  <a:schemeClr val="tx1"/>
                </a:solidFill>
                <a:effectLst/>
                <a:uLnTx/>
                <a:uFillTx/>
                <a:latin typeface="Public Sans" pitchFamily="2" charset="0"/>
                <a:ea typeface="Calibri" panose="020F0502020204030204" pitchFamily="34" charset="0"/>
                <a:hlinkClick r:id="rId3">
                  <a:extLst>
                    <a:ext uri="{A12FA001-AC4F-418D-AE19-62706E023703}">
                      <ahyp:hlinkClr xmlns:ahyp="http://schemas.microsoft.com/office/drawing/2018/hyperlinkcolor" val="tx"/>
                    </a:ext>
                  </a:extLst>
                </a:hlinkClick>
              </a:rPr>
              <a:t>Farm Flood Readiness Kit</a:t>
            </a:r>
            <a:r>
              <a:rPr kumimoji="0" lang="en-AU" sz="1200" b="0" i="0" u="none" strike="noStrike" kern="1200" cap="none" spc="0" normalizeH="0" baseline="0" noProof="0" dirty="0">
                <a:ln>
                  <a:noFill/>
                </a:ln>
                <a:solidFill>
                  <a:schemeClr val="tx1"/>
                </a:solidFill>
                <a:effectLst/>
                <a:uLnTx/>
                <a:uFillTx/>
                <a:latin typeface="Public Sans" pitchFamily="2" charset="0"/>
                <a:ea typeface="Calibri" panose="020F0502020204030204" pitchFamily="34" charset="0"/>
              </a:rPr>
              <a:t> which helps landholders prepare a personalised flood plan. Get useful tips on how to make your property flood-ready. Use the flood readiness checklist to help you identify the risks and hazards on your property and develop an action list. Find out more at</a:t>
            </a:r>
            <a:r>
              <a:rPr kumimoji="0" lang="en-AU" sz="1200" b="0" i="0" u="none" strike="noStrike" kern="1200" cap="none" spc="0" normalizeH="0" baseline="0" noProof="0" dirty="0">
                <a:ln>
                  <a:noFill/>
                </a:ln>
                <a:solidFill>
                  <a:schemeClr val="tx1"/>
                </a:solidFill>
                <a:effectLst/>
                <a:uLnTx/>
                <a:uFillTx/>
                <a:latin typeface="Public Sans" pitchFamily="2" charset="0"/>
              </a:rPr>
              <a:t> the </a:t>
            </a:r>
            <a:r>
              <a:rPr kumimoji="0" lang="en-AU" sz="1200" b="0" i="0" u="none" strike="noStrike" kern="1200" cap="none" spc="0" normalizeH="0" baseline="0" noProof="0" dirty="0">
                <a:ln>
                  <a:noFill/>
                </a:ln>
                <a:solidFill>
                  <a:schemeClr val="tx1"/>
                </a:solidFill>
                <a:effectLst/>
                <a:uLnTx/>
                <a:uFillTx/>
                <a:latin typeface="Public Sans" pitchFamily="2" charset="0"/>
                <a:hlinkClick r:id="rId4">
                  <a:extLst>
                    <a:ext uri="{A12FA001-AC4F-418D-AE19-62706E023703}">
                      <ahyp:hlinkClr xmlns:ahyp="http://schemas.microsoft.com/office/drawing/2018/hyperlinkcolor" val="tx"/>
                    </a:ext>
                  </a:extLst>
                </a:hlinkClick>
              </a:rPr>
              <a:t>Local Land Services Flood Hub</a:t>
            </a:r>
            <a:r>
              <a:rPr kumimoji="0" lang="en-AU" sz="1200" b="0" i="0" u="none" strike="noStrike" kern="1200" cap="none" spc="0" normalizeH="0" baseline="0" noProof="0" dirty="0">
                <a:ln>
                  <a:noFill/>
                </a:ln>
                <a:solidFill>
                  <a:schemeClr val="tx1"/>
                </a:solidFill>
                <a:effectLst/>
                <a:uLnTx/>
                <a:uFillTx/>
                <a:latin typeface="Public Sans" pitchFamily="2" charset="0"/>
                <a:ea typeface="Calibri" panose="020F0502020204030204" pitchFamily="34" charset="0"/>
              </a:rPr>
              <a:t>. You can also learn how to make an animal emergency plan by visiting </a:t>
            </a:r>
            <a:r>
              <a:rPr kumimoji="0" lang="en-AU" sz="1200" b="0" i="0" u="none" strike="noStrike" kern="1200" cap="none" spc="0" normalizeH="0" baseline="0" noProof="0" dirty="0">
                <a:ln>
                  <a:noFill/>
                </a:ln>
                <a:solidFill>
                  <a:schemeClr val="tx1"/>
                </a:solidFill>
                <a:effectLst/>
                <a:uLnTx/>
                <a:uFillTx/>
                <a:latin typeface="Public Sans" pitchFamily="2" charset="0"/>
                <a:ea typeface="Calibri" panose="020F0502020204030204" pitchFamily="34" charset="0"/>
                <a:hlinkClick r:id="rId5">
                  <a:extLst>
                    <a:ext uri="{A12FA001-AC4F-418D-AE19-62706E023703}">
                      <ahyp:hlinkClr xmlns:ahyp="http://schemas.microsoft.com/office/drawing/2018/hyperlinkcolor" val="tx"/>
                    </a:ext>
                  </a:extLst>
                </a:hlinkClick>
              </a:rPr>
              <a:t>Get Ready Animals</a:t>
            </a:r>
            <a:r>
              <a:rPr kumimoji="0" lang="en-AU" sz="1200" b="0" i="0" u="none" strike="noStrike" kern="1200" cap="none" spc="0" normalizeH="0" baseline="0" noProof="0" dirty="0">
                <a:ln>
                  <a:noFill/>
                </a:ln>
                <a:solidFill>
                  <a:schemeClr val="tx1"/>
                </a:solidFill>
                <a:effectLst/>
                <a:uLnTx/>
                <a:uFillTx/>
                <a:latin typeface="Public Sans" pitchFamily="2" charset="0"/>
                <a:ea typeface="Calibri" panose="020F0502020204030204" pitchFamily="34" charset="0"/>
              </a:rPr>
              <a:t> on the NSW SES website.</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pitchFamily="2" charset="0"/>
              </a:rPr>
              <a:t>Guides to help your business prepare for and recover from disaster: </a:t>
            </a:r>
            <a:r>
              <a:rPr kumimoji="0" lang="en-AU" sz="1200" b="0" i="0" u="none" strike="noStrike" kern="1200" cap="none" spc="0" normalizeH="0" baseline="0" noProof="0" dirty="0">
                <a:ln>
                  <a:noFill/>
                </a:ln>
                <a:solidFill>
                  <a:schemeClr val="tx1"/>
                </a:solidFill>
                <a:effectLst/>
                <a:uLnTx/>
                <a:uFillTx/>
                <a:latin typeface="Public Sans" pitchFamily="2" charset="0"/>
              </a:rPr>
              <a:t>With the frequency and severity of natural disasters increasing in Australia, it has never been more important for business owners and operators to be prepared for the threat of floods, fires and damaging weather. Having a plan can help prevent damage to valuable stock and get your business back up and running sooner. </a:t>
            </a:r>
            <a:r>
              <a:rPr kumimoji="0" lang="en-AU" sz="1200" b="0" i="0" u="none" strike="noStrike" kern="1200" cap="none" spc="0" normalizeH="0" baseline="0" noProof="0" dirty="0">
                <a:ln>
                  <a:noFill/>
                </a:ln>
                <a:solidFill>
                  <a:schemeClr val="tx1"/>
                </a:solidFill>
                <a:effectLst/>
                <a:uLnTx/>
                <a:uFillTx/>
                <a:latin typeface="Public Sans" pitchFamily="2" charset="0"/>
                <a:hlinkClick r:id="rId6">
                  <a:extLst>
                    <a:ext uri="{A12FA001-AC4F-418D-AE19-62706E023703}">
                      <ahyp:hlinkClr xmlns:ahyp="http://schemas.microsoft.com/office/drawing/2018/hyperlinkcolor" val="tx"/>
                    </a:ext>
                  </a:extLst>
                </a:hlinkClick>
              </a:rPr>
              <a:t>Download the Get Ready for Disasters kit</a:t>
            </a:r>
            <a:r>
              <a:rPr kumimoji="0" lang="en-AU" sz="1200" b="0" i="0" u="none" strike="noStrike" kern="1200" cap="none" spc="0" normalizeH="0" baseline="0" noProof="0" dirty="0">
                <a:ln>
                  <a:noFill/>
                </a:ln>
                <a:solidFill>
                  <a:schemeClr val="tx1"/>
                </a:solidFill>
                <a:effectLst/>
                <a:uLnTx/>
                <a:uFillTx/>
                <a:latin typeface="Public Sans" pitchFamily="2" charset="0"/>
              </a:rPr>
              <a:t> to help prepare for disasters.</a:t>
            </a: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pitchFamily="2" charset="0"/>
              </a:rPr>
              <a:t>Make an emergency plan for your home or business: </a:t>
            </a:r>
            <a:r>
              <a:rPr kumimoji="0" lang="en-AU" sz="1200" b="0" i="0" u="none" strike="noStrike" kern="1200" cap="none" spc="0" normalizeH="0" baseline="0" noProof="0" dirty="0">
                <a:ln>
                  <a:noFill/>
                </a:ln>
                <a:solidFill>
                  <a:schemeClr val="tx1"/>
                </a:solidFill>
                <a:effectLst/>
                <a:uLnTx/>
                <a:uFillTx/>
                <a:latin typeface="Public Sans" pitchFamily="2" charset="0"/>
              </a:rPr>
              <a:t>One of the most important things to do is to plan ahead so you know what to do in the event of a severe storm. </a:t>
            </a:r>
            <a:r>
              <a:rPr kumimoji="0" lang="en-AU" sz="1200" b="0" i="0" u="none" strike="noStrike" kern="1200" cap="none" spc="0" normalizeH="0" baseline="0" noProof="0" dirty="0">
                <a:ln>
                  <a:noFill/>
                </a:ln>
                <a:solidFill>
                  <a:schemeClr val="tx1"/>
                </a:solidFill>
                <a:effectLst/>
                <a:uLnTx/>
                <a:uFillTx/>
                <a:latin typeface="Public Sans" pitchFamily="2" charset="0"/>
                <a:hlinkClick r:id="rId7">
                  <a:extLst>
                    <a:ext uri="{A12FA001-AC4F-418D-AE19-62706E023703}">
                      <ahyp:hlinkClr xmlns:ahyp="http://schemas.microsoft.com/office/drawing/2018/hyperlinkcolor" val="tx"/>
                    </a:ext>
                  </a:extLst>
                </a:hlinkClick>
              </a:rPr>
              <a:t>Make an emergency plan for your house or business</a:t>
            </a:r>
            <a:r>
              <a:rPr kumimoji="0" lang="en-AU" sz="1200" b="0" i="0" u="none" strike="noStrike" kern="1200" cap="none" spc="0" normalizeH="0" baseline="0" noProof="0" dirty="0">
                <a:ln>
                  <a:noFill/>
                </a:ln>
                <a:solidFill>
                  <a:schemeClr val="tx1"/>
                </a:solidFill>
                <a:effectLst/>
                <a:uLnTx/>
                <a:uFillTx/>
                <a:latin typeface="Public Sans" pitchFamily="2" charset="0"/>
              </a:rPr>
              <a:t> and share your plan with family, friends and neighbours. </a:t>
            </a:r>
            <a:r>
              <a:rPr kumimoji="0" lang="en-AU" sz="1200" b="0" i="0" u="none" strike="noStrike" kern="1200" cap="none" spc="0" normalizeH="0" baseline="0" noProof="0" dirty="0">
                <a:ln>
                  <a:noFill/>
                </a:ln>
                <a:solidFill>
                  <a:schemeClr val="tx1"/>
                </a:solidFill>
                <a:effectLst/>
                <a:uLnTx/>
                <a:uFillTx/>
                <a:latin typeface="Public Sans" pitchFamily="2" charset="0"/>
                <a:hlinkClick r:id="rId8">
                  <a:extLst>
                    <a:ext uri="{A12FA001-AC4F-418D-AE19-62706E023703}">
                      <ahyp:hlinkClr xmlns:ahyp="http://schemas.microsoft.com/office/drawing/2018/hyperlinkcolor" val="tx"/>
                    </a:ext>
                  </a:extLst>
                </a:hlinkClick>
              </a:rPr>
              <a:t>Prepare an emergency kit</a:t>
            </a:r>
            <a:r>
              <a:rPr kumimoji="0" lang="en-AU" sz="1200" b="0" i="0" u="none" strike="noStrike" kern="1200" cap="none" spc="0" normalizeH="0" baseline="0" noProof="0" dirty="0">
                <a:ln>
                  <a:noFill/>
                </a:ln>
                <a:solidFill>
                  <a:schemeClr val="tx1"/>
                </a:solidFill>
                <a:effectLst/>
                <a:uLnTx/>
                <a:uFillTx/>
                <a:latin typeface="Public Sans" pitchFamily="2" charset="0"/>
              </a:rPr>
              <a:t> to save time in an emergency and get ready the items you will need during and after an evacuation.</a:t>
            </a:r>
            <a:endParaRPr kumimoji="0" lang="en-AU" sz="1200" b="0" i="0" u="none" strike="noStrike" kern="1200" cap="none" spc="0" normalizeH="0" baseline="0" noProof="0" dirty="0">
              <a:ln>
                <a:noFill/>
              </a:ln>
              <a:solidFill>
                <a:schemeClr val="tx1"/>
              </a:solidFill>
              <a:effectLst/>
              <a:uLnTx/>
              <a:uFillTx/>
              <a:latin typeface="Public Sans" pitchFamily="2" charset="0"/>
              <a:hlinkClick r:id="rId9">
                <a:extLst>
                  <a:ext uri="{A12FA001-AC4F-418D-AE19-62706E023703}">
                    <ahyp:hlinkClr xmlns:ahyp="http://schemas.microsoft.com/office/drawing/2018/hyperlinkcolor" val="tx"/>
                  </a:ext>
                </a:extLst>
              </a:hlinkClick>
            </a:endParaRP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pitchFamily="2" charset="0"/>
              </a:rPr>
              <a:t>Preparing for before, during and after a flood: </a:t>
            </a:r>
            <a:r>
              <a:rPr kumimoji="0" lang="en-AU" sz="1200" b="0" i="0" u="none" strike="noStrike" kern="1200" cap="none" spc="0" normalizeH="0" baseline="0" noProof="0" dirty="0">
                <a:ln>
                  <a:noFill/>
                </a:ln>
                <a:solidFill>
                  <a:schemeClr val="tx1"/>
                </a:solidFill>
                <a:effectLst/>
                <a:uLnTx/>
                <a:uFillTx/>
                <a:latin typeface="Public Sans" pitchFamily="2" charset="0"/>
              </a:rPr>
              <a:t>It is important to understand the dangers of severe weather events and be ready to respond when flooding occurs. Now is the time to get prepared and know how to receive weather warnings, understand where to go during a flood and what to do when returning to your property. Learn what you can do </a:t>
            </a:r>
            <a:r>
              <a:rPr kumimoji="0" lang="en-AU" sz="1200" b="0" i="0" u="none" strike="noStrike" kern="1200" cap="none" spc="0" normalizeH="0" baseline="0" noProof="0" dirty="0">
                <a:ln>
                  <a:noFill/>
                </a:ln>
                <a:solidFill>
                  <a:schemeClr val="tx1"/>
                </a:solidFill>
                <a:effectLst/>
                <a:uLnTx/>
                <a:uFillTx/>
                <a:latin typeface="Public Sans" pitchFamily="2" charset="0"/>
                <a:hlinkClick r:id="rId10">
                  <a:extLst>
                    <a:ext uri="{A12FA001-AC4F-418D-AE19-62706E023703}">
                      <ahyp:hlinkClr xmlns:ahyp="http://schemas.microsoft.com/office/drawing/2018/hyperlinkcolor" val="tx"/>
                    </a:ext>
                  </a:extLst>
                </a:hlinkClick>
              </a:rPr>
              <a:t>before</a:t>
            </a:r>
            <a:r>
              <a:rPr kumimoji="0" lang="en-AU" sz="1200" b="0" i="0" u="none" strike="noStrike" kern="1200" cap="none" spc="0" normalizeH="0" baseline="0" noProof="0" dirty="0">
                <a:ln>
                  <a:noFill/>
                </a:ln>
                <a:solidFill>
                  <a:schemeClr val="tx1"/>
                </a:solidFill>
                <a:effectLst/>
                <a:uLnTx/>
                <a:uFillTx/>
                <a:latin typeface="Public Sans" pitchFamily="2" charset="0"/>
              </a:rPr>
              <a:t>, </a:t>
            </a:r>
            <a:r>
              <a:rPr kumimoji="0" lang="en-AU" sz="1200" b="0" i="0" u="none" strike="noStrike" kern="1200" cap="none" spc="0" normalizeH="0" baseline="0" noProof="0" dirty="0">
                <a:ln>
                  <a:noFill/>
                </a:ln>
                <a:solidFill>
                  <a:schemeClr val="tx1"/>
                </a:solidFill>
                <a:effectLst/>
                <a:uLnTx/>
                <a:uFillTx/>
                <a:latin typeface="Public Sans" pitchFamily="2" charset="0"/>
                <a:hlinkClick r:id="rId11">
                  <a:extLst>
                    <a:ext uri="{A12FA001-AC4F-418D-AE19-62706E023703}">
                      <ahyp:hlinkClr xmlns:ahyp="http://schemas.microsoft.com/office/drawing/2018/hyperlinkcolor" val="tx"/>
                    </a:ext>
                  </a:extLst>
                </a:hlinkClick>
              </a:rPr>
              <a:t>during</a:t>
            </a:r>
            <a:r>
              <a:rPr kumimoji="0" lang="en-AU" sz="1200" b="0" i="0" u="none" strike="noStrike" kern="1200" cap="none" spc="0" normalizeH="0" baseline="0" noProof="0" dirty="0">
                <a:ln>
                  <a:noFill/>
                </a:ln>
                <a:solidFill>
                  <a:schemeClr val="tx1"/>
                </a:solidFill>
                <a:effectLst/>
                <a:uLnTx/>
                <a:uFillTx/>
                <a:latin typeface="Public Sans" pitchFamily="2" charset="0"/>
              </a:rPr>
              <a:t> and </a:t>
            </a:r>
            <a:r>
              <a:rPr kumimoji="0" lang="en-AU" sz="1200" b="0" i="0" u="none" strike="noStrike" kern="1200" cap="none" spc="0" normalizeH="0" baseline="0" noProof="0" dirty="0">
                <a:ln>
                  <a:noFill/>
                </a:ln>
                <a:solidFill>
                  <a:schemeClr val="tx1"/>
                </a:solidFill>
                <a:effectLst/>
                <a:uLnTx/>
                <a:uFillTx/>
                <a:latin typeface="Public Sans" pitchFamily="2" charset="0"/>
                <a:hlinkClick r:id="rId12">
                  <a:extLst>
                    <a:ext uri="{A12FA001-AC4F-418D-AE19-62706E023703}">
                      <ahyp:hlinkClr xmlns:ahyp="http://schemas.microsoft.com/office/drawing/2018/hyperlinkcolor" val="tx"/>
                    </a:ext>
                  </a:extLst>
                </a:hlinkClick>
              </a:rPr>
              <a:t>after</a:t>
            </a:r>
            <a:r>
              <a:rPr kumimoji="0" lang="en-AU" sz="1200" b="0" i="0" u="none" strike="noStrike" kern="1200" cap="none" spc="0" normalizeH="0" baseline="0" noProof="0" dirty="0">
                <a:ln>
                  <a:noFill/>
                </a:ln>
                <a:solidFill>
                  <a:schemeClr val="tx1"/>
                </a:solidFill>
                <a:effectLst/>
                <a:uLnTx/>
                <a:uFillTx/>
                <a:latin typeface="Public Sans" pitchFamily="2" charset="0"/>
              </a:rPr>
              <a:t> a flood and about the </a:t>
            </a:r>
            <a:r>
              <a:rPr kumimoji="0" lang="en-AU" sz="1200" b="0" i="0" u="none" strike="noStrike" kern="1200" cap="none" spc="0" normalizeH="0" baseline="0" noProof="0" dirty="0">
                <a:ln>
                  <a:noFill/>
                </a:ln>
                <a:solidFill>
                  <a:schemeClr val="tx1"/>
                </a:solidFill>
                <a:effectLst/>
                <a:uLnTx/>
                <a:uFillTx/>
                <a:latin typeface="Public Sans" pitchFamily="2" charset="0"/>
                <a:hlinkClick r:id="rId13">
                  <a:extLst>
                    <a:ext uri="{A12FA001-AC4F-418D-AE19-62706E023703}">
                      <ahyp:hlinkClr xmlns:ahyp="http://schemas.microsoft.com/office/drawing/2018/hyperlinkcolor" val="tx"/>
                    </a:ext>
                  </a:extLst>
                </a:hlinkClick>
              </a:rPr>
              <a:t>Australian Warning System</a:t>
            </a:r>
            <a:r>
              <a:rPr kumimoji="0" lang="en-AU" sz="1200" b="0" i="0" u="none" strike="noStrike" kern="1200" cap="none" spc="0" normalizeH="0" baseline="0" noProof="0" dirty="0">
                <a:ln>
                  <a:noFill/>
                </a:ln>
                <a:solidFill>
                  <a:schemeClr val="tx1"/>
                </a:solidFill>
                <a:effectLst/>
                <a:uLnTx/>
                <a:uFillTx/>
                <a:latin typeface="Public Sans" pitchFamily="2" charset="0"/>
              </a:rPr>
              <a:t> on the NSW SES website. You can also download the new </a:t>
            </a:r>
            <a:r>
              <a:rPr kumimoji="0" lang="en-AU" sz="1200" b="0" i="0" u="none" strike="noStrike" kern="1200" cap="none" spc="0" normalizeH="0" baseline="0" noProof="0" dirty="0">
                <a:ln>
                  <a:noFill/>
                </a:ln>
                <a:solidFill>
                  <a:schemeClr val="tx1"/>
                </a:solidFill>
                <a:effectLst/>
                <a:uLnTx/>
                <a:uFillTx/>
                <a:latin typeface="Public Sans" pitchFamily="2" charset="0"/>
                <a:hlinkClick r:id="rId14">
                  <a:extLst>
                    <a:ext uri="{A12FA001-AC4F-418D-AE19-62706E023703}">
                      <ahyp:hlinkClr xmlns:ahyp="http://schemas.microsoft.com/office/drawing/2018/hyperlinkcolor" val="tx"/>
                    </a:ext>
                  </a:extLst>
                </a:hlinkClick>
              </a:rPr>
              <a:t>Hazards Near Me NSW app</a:t>
            </a:r>
            <a:r>
              <a:rPr kumimoji="0" lang="en-AU" sz="1200" b="0" i="0" u="none" strike="noStrike" kern="1200" cap="none" spc="0" normalizeH="0" baseline="0" noProof="0" dirty="0">
                <a:ln>
                  <a:noFill/>
                </a:ln>
                <a:solidFill>
                  <a:schemeClr val="tx1"/>
                </a:solidFill>
                <a:effectLst/>
                <a:uLnTx/>
                <a:uFillTx/>
                <a:latin typeface="Public Sans" pitchFamily="2" charset="0"/>
              </a:rPr>
              <a:t>. </a:t>
            </a:r>
            <a:endParaRPr kumimoji="0" lang="en-AU" sz="1200" b="1" i="0" u="none" strike="noStrike" kern="1200" cap="none" spc="0" normalizeH="0" baseline="0" noProof="0" dirty="0">
              <a:ln>
                <a:noFill/>
              </a:ln>
              <a:solidFill>
                <a:schemeClr val="tx1"/>
              </a:solidFill>
              <a:effectLst/>
              <a:uLnTx/>
              <a:uFillTx/>
              <a:latin typeface="Public Sans" pitchFamily="2" charset="0"/>
              <a:hlinkClick r:id="" action="ppaction://noaction">
                <a:extLst>
                  <a:ext uri="{A12FA001-AC4F-418D-AE19-62706E023703}">
                    <ahyp:hlinkClr xmlns:ahyp="http://schemas.microsoft.com/office/drawing/2018/hyperlinkcolor" val="tx"/>
                  </a:ext>
                </a:extLst>
              </a:hlinkClick>
            </a:endParaRPr>
          </a:p>
          <a:p>
            <a:pPr marL="171450" marR="0" lvl="0" indent="-171450" algn="l" defTabSz="914377"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chemeClr val="tx1"/>
                </a:solidFill>
                <a:effectLst/>
                <a:uLnTx/>
                <a:uFillTx/>
                <a:latin typeface="Public Sans" pitchFamily="2" charset="0"/>
              </a:rPr>
              <a:t>Stay up to date for the latest traffic updates: </a:t>
            </a:r>
            <a:r>
              <a:rPr kumimoji="0" lang="en-AU" sz="1200" b="0" i="0" u="none" strike="noStrike" kern="1200" cap="none" spc="0" normalizeH="0" baseline="0" noProof="0" dirty="0">
                <a:ln>
                  <a:noFill/>
                </a:ln>
                <a:solidFill>
                  <a:schemeClr val="tx1"/>
                </a:solidFill>
                <a:effectLst/>
                <a:uLnTx/>
                <a:uFillTx/>
                <a:latin typeface="Public Sans" pitchFamily="2" charset="0"/>
                <a:ea typeface="+mn-lt"/>
                <a:cs typeface="+mn-lt"/>
              </a:rPr>
              <a:t>For the latest traffic updates on state roads and highways, call 132 701, visit the </a:t>
            </a:r>
            <a:r>
              <a:rPr kumimoji="0" lang="en-AU" sz="1200" b="0" i="0" u="none" strike="noStrike" kern="1200" cap="none" spc="0" normalizeH="0" baseline="0" noProof="0" dirty="0">
                <a:ln>
                  <a:noFill/>
                </a:ln>
                <a:solidFill>
                  <a:schemeClr val="tx1"/>
                </a:solidFill>
                <a:effectLst/>
                <a:uLnTx/>
                <a:uFillTx/>
                <a:latin typeface="Public Sans" pitchFamily="2" charset="0"/>
                <a:ea typeface="+mn-lt"/>
                <a:cs typeface="+mn-lt"/>
                <a:hlinkClick r:id="rId15">
                  <a:extLst>
                    <a:ext uri="{A12FA001-AC4F-418D-AE19-62706E023703}">
                      <ahyp:hlinkClr xmlns:ahyp="http://schemas.microsoft.com/office/drawing/2018/hyperlinkcolor" val="tx"/>
                    </a:ext>
                  </a:extLst>
                </a:hlinkClick>
              </a:rPr>
              <a:t>Live Traffic NSW website</a:t>
            </a:r>
            <a:r>
              <a:rPr kumimoji="0" lang="en-AU" sz="1200" b="0" i="0" u="none" strike="noStrike" kern="1200" cap="none" spc="0" normalizeH="0" baseline="0" noProof="0" dirty="0">
                <a:ln>
                  <a:noFill/>
                </a:ln>
                <a:solidFill>
                  <a:schemeClr val="tx1"/>
                </a:solidFill>
                <a:effectLst/>
                <a:uLnTx/>
                <a:uFillTx/>
                <a:latin typeface="Public Sans" pitchFamily="2" charset="0"/>
                <a:ea typeface="+mn-lt"/>
                <a:cs typeface="+mn-lt"/>
              </a:rPr>
              <a:t> or download the Live Traffic NSW app. Be aware of increased numbers of trucks on the road, always drive to the conditions and follow the directions of emergency services and road crews on the ground. Plan your journey and use the </a:t>
            </a:r>
            <a:r>
              <a:rPr kumimoji="0" lang="en-AU" sz="1200" b="0" i="0" u="none" strike="noStrike" kern="1200" cap="none" spc="0" normalizeH="0" baseline="0" noProof="0" dirty="0">
                <a:ln>
                  <a:noFill/>
                </a:ln>
                <a:solidFill>
                  <a:schemeClr val="tx1"/>
                </a:solidFill>
                <a:effectLst/>
                <a:uLnTx/>
                <a:uFillTx/>
                <a:latin typeface="Public Sans" pitchFamily="2" charset="0"/>
                <a:ea typeface="+mn-lt"/>
                <a:cs typeface="+mn-lt"/>
                <a:hlinkClick r:id="rId16">
                  <a:extLst>
                    <a:ext uri="{A12FA001-AC4F-418D-AE19-62706E023703}">
                      <ahyp:hlinkClr xmlns:ahyp="http://schemas.microsoft.com/office/drawing/2018/hyperlinkcolor" val="tx"/>
                    </a:ext>
                  </a:extLst>
                </a:hlinkClick>
              </a:rPr>
              <a:t>journey planning tool</a:t>
            </a:r>
            <a:r>
              <a:rPr kumimoji="0" lang="en-AU" sz="1200" b="0" i="0" u="none" strike="noStrike" kern="1200" cap="none" spc="0" normalizeH="0" baseline="0" noProof="0" dirty="0">
                <a:ln>
                  <a:noFill/>
                </a:ln>
                <a:solidFill>
                  <a:schemeClr val="tx1"/>
                </a:solidFill>
                <a:effectLst/>
                <a:uLnTx/>
                <a:uFillTx/>
                <a:latin typeface="Public Sans" pitchFamily="2" charset="0"/>
                <a:ea typeface="+mn-lt"/>
                <a:cs typeface="+mn-lt"/>
              </a:rPr>
              <a:t> before your trip. For information on local road closures, visit the relevant </a:t>
            </a:r>
            <a:r>
              <a:rPr kumimoji="0" lang="en-AU" sz="1200" b="0" i="0" u="none" strike="noStrike" kern="1200" cap="none" spc="0" normalizeH="0" baseline="0" noProof="0" dirty="0">
                <a:ln>
                  <a:noFill/>
                </a:ln>
                <a:solidFill>
                  <a:schemeClr val="tx1"/>
                </a:solidFill>
                <a:effectLst/>
                <a:uLnTx/>
                <a:uFillTx/>
                <a:latin typeface="Public Sans" pitchFamily="2" charset="0"/>
                <a:ea typeface="+mn-lt"/>
                <a:cs typeface="+mn-lt"/>
                <a:hlinkClick r:id="rId17">
                  <a:extLst>
                    <a:ext uri="{A12FA001-AC4F-418D-AE19-62706E023703}">
                      <ahyp:hlinkClr xmlns:ahyp="http://schemas.microsoft.com/office/drawing/2018/hyperlinkcolor" val="tx"/>
                    </a:ext>
                  </a:extLst>
                </a:hlinkClick>
              </a:rPr>
              <a:t>council website</a:t>
            </a:r>
            <a:r>
              <a:rPr kumimoji="0" lang="en-AU" sz="1200" b="0" i="0" u="none" strike="noStrike" kern="1200" cap="none" spc="0" normalizeH="0" baseline="0" noProof="0" dirty="0">
                <a:ln>
                  <a:noFill/>
                </a:ln>
                <a:solidFill>
                  <a:schemeClr val="tx1"/>
                </a:solidFill>
                <a:effectLst/>
                <a:uLnTx/>
                <a:uFillTx/>
                <a:latin typeface="Public Sans" pitchFamily="2" charset="0"/>
                <a:ea typeface="+mn-lt"/>
                <a:cs typeface="+mn-lt"/>
              </a:rPr>
              <a:t>.</a:t>
            </a:r>
            <a:r>
              <a:rPr kumimoji="0" lang="en-US" sz="1200" b="0" i="0" u="none" strike="noStrike" kern="1200" cap="none" spc="0" normalizeH="0" baseline="0" noProof="0" dirty="0">
                <a:ln>
                  <a:noFill/>
                </a:ln>
                <a:solidFill>
                  <a:schemeClr val="tx1"/>
                </a:solidFill>
                <a:effectLst/>
                <a:uLnTx/>
                <a:uFillTx/>
                <a:latin typeface="Public Sans" pitchFamily="2" charset="0"/>
              </a:rPr>
              <a:t> </a:t>
            </a:r>
          </a:p>
          <a:p>
            <a:pPr marL="0" marR="0" lvl="0" indent="0" algn="l" defTabSz="914377"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Public Sans" pitchFamily="2" charset="0"/>
            </a:endParaRPr>
          </a:p>
        </p:txBody>
      </p:sp>
    </p:spTree>
    <p:extLst>
      <p:ext uri="{BB962C8B-B14F-4D97-AF65-F5344CB8AC3E}">
        <p14:creationId xmlns:p14="http://schemas.microsoft.com/office/powerpoint/2010/main" val="259581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GB" sz="2800">
                <a:latin typeface="Public Sans" pitchFamily="2" charset="0"/>
              </a:rPr>
              <a:t>Flyers: flood preparation </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65990" y="6498723"/>
            <a:ext cx="147476" cy="153888"/>
          </a:xfrm>
        </p:spPr>
        <p:txBody>
          <a:bodyPr/>
          <a:lstStyle/>
          <a:p>
            <a:fld id="{6445CA75-65CF-428D-AAFD-249FBBE0F4CE}" type="slidenum">
              <a:rPr lang="en-GB" smtClean="0"/>
              <a:pPr/>
              <a:t>6</a:t>
            </a:fld>
            <a:endParaRPr lang="en-GB"/>
          </a:p>
        </p:txBody>
      </p:sp>
      <p:pic>
        <p:nvPicPr>
          <p:cNvPr id="8" name="Picture 7" descr="Graphical user interface, text, application&#10;&#10;Description automatically generated">
            <a:extLst>
              <a:ext uri="{FF2B5EF4-FFF2-40B4-BE49-F238E27FC236}">
                <a16:creationId xmlns:a16="http://schemas.microsoft.com/office/drawing/2014/main" id="{7B45B9C0-AEEF-3485-3EB1-4530C45754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2562" y="1844675"/>
            <a:ext cx="2805145" cy="3960813"/>
          </a:xfrm>
          <a:prstGeom prst="rect">
            <a:avLst/>
          </a:prstGeom>
          <a:ln>
            <a:solidFill>
              <a:srgbClr val="D9D9D9"/>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4434145B-BCF2-8018-7BC3-1FF5E779FAD7}"/>
              </a:ext>
            </a:extLst>
          </p:cNvPr>
          <p:cNvSpPr txBox="1"/>
          <p:nvPr/>
        </p:nvSpPr>
        <p:spPr>
          <a:xfrm>
            <a:off x="503139" y="1463754"/>
            <a:ext cx="2904568" cy="276999"/>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22272B"/>
                </a:solidFill>
                <a:effectLst/>
                <a:uLnTx/>
                <a:uFillTx/>
                <a:latin typeface="Public Sans"/>
                <a:ea typeface="+mn-ea"/>
                <a:cs typeface="+mn-cs"/>
                <a:hlinkClick r:id="rId3">
                  <a:extLst>
                    <a:ext uri="{A12FA001-AC4F-418D-AE19-62706E023703}">
                      <ahyp:hlinkClr xmlns:ahyp="http://schemas.microsoft.com/office/drawing/2018/hyperlinkcolor" val="tx"/>
                    </a:ext>
                  </a:extLst>
                </a:hlinkClick>
              </a:rPr>
              <a:t>Click here to download flyer</a:t>
            </a:r>
            <a:r>
              <a:rPr kumimoji="0" lang="en-US" sz="1200" b="0" i="0" u="none" strike="noStrike" kern="1200" cap="none" spc="0" normalizeH="0" baseline="0" noProof="0">
                <a:ln>
                  <a:noFill/>
                </a:ln>
                <a:solidFill>
                  <a:srgbClr val="22272B"/>
                </a:solidFill>
                <a:effectLst/>
                <a:uLnTx/>
                <a:uFillTx/>
                <a:latin typeface="Public Sans"/>
                <a:ea typeface="+mn-ea"/>
                <a:cs typeface="+mn-cs"/>
              </a:rPr>
              <a:t> </a:t>
            </a:r>
          </a:p>
        </p:txBody>
      </p:sp>
      <p:sp>
        <p:nvSpPr>
          <p:cNvPr id="6" name="TextBox 5">
            <a:extLst>
              <a:ext uri="{FF2B5EF4-FFF2-40B4-BE49-F238E27FC236}">
                <a16:creationId xmlns:a16="http://schemas.microsoft.com/office/drawing/2014/main" id="{5FC48880-CAB5-C2DB-C9BF-57F089D0983B}"/>
              </a:ext>
            </a:extLst>
          </p:cNvPr>
          <p:cNvSpPr txBox="1"/>
          <p:nvPr/>
        </p:nvSpPr>
        <p:spPr>
          <a:xfrm>
            <a:off x="3627882" y="1780667"/>
            <a:ext cx="6103620" cy="276999"/>
          </a:xfrm>
          <a:prstGeom prst="rect">
            <a:avLst/>
          </a:prstGeom>
          <a:noFill/>
        </p:spPr>
        <p:txBody>
          <a:bodyPr wrap="square">
            <a:spAutoFit/>
          </a:bodyPr>
          <a:lstStyle/>
          <a:p>
            <a:r>
              <a:rPr kumimoji="0" lang="en-US" sz="1200" b="0" i="0" u="none" strike="noStrike" kern="1200" cap="none" spc="0" normalizeH="0" baseline="0" noProof="0">
                <a:ln>
                  <a:noFill/>
                </a:ln>
                <a:solidFill>
                  <a:srgbClr val="22272B"/>
                </a:solidFill>
                <a:effectLst/>
                <a:uLnTx/>
                <a:uFillTx/>
                <a:latin typeface="Public Sans"/>
                <a:ea typeface="+mn-ea"/>
                <a:cs typeface="+mn-cs"/>
              </a:rPr>
              <a:t>(</a:t>
            </a:r>
            <a:r>
              <a:rPr lang="en-US" sz="1200">
                <a:solidFill>
                  <a:srgbClr val="22272B"/>
                </a:solidFill>
                <a:latin typeface="Public Sans"/>
                <a:ea typeface="+mn-lt"/>
                <a:cs typeface="+mn-lt"/>
              </a:rPr>
              <a:t>This flyer c</a:t>
            </a:r>
            <a:r>
              <a:rPr kumimoji="0" lang="en-US" sz="1200" b="0" i="0" u="none" strike="noStrike" kern="1200" cap="none" spc="0" normalizeH="0" baseline="0" noProof="0">
                <a:ln>
                  <a:noFill/>
                </a:ln>
                <a:solidFill>
                  <a:srgbClr val="22272B"/>
                </a:solidFill>
                <a:effectLst/>
                <a:uLnTx/>
                <a:uFillTx/>
                <a:latin typeface="Public Sans"/>
                <a:ea typeface="+mn-lt"/>
                <a:cs typeface="+mn-lt"/>
              </a:rPr>
              <a:t>an be printed in </a:t>
            </a:r>
            <a:r>
              <a:rPr kumimoji="0" lang="en-US" sz="1200" b="0" i="0" u="none" strike="noStrike" kern="1200" cap="none" spc="0" normalizeH="0" baseline="0" noProof="0" err="1">
                <a:ln>
                  <a:noFill/>
                </a:ln>
                <a:solidFill>
                  <a:srgbClr val="22272B"/>
                </a:solidFill>
                <a:effectLst/>
                <a:uLnTx/>
                <a:uFillTx/>
                <a:latin typeface="Public Sans"/>
                <a:ea typeface="+mn-lt"/>
                <a:cs typeface="+mn-lt"/>
              </a:rPr>
              <a:t>colour</a:t>
            </a:r>
            <a:r>
              <a:rPr kumimoji="0" lang="en-US" sz="1200" b="0" i="0" u="none" strike="noStrike" kern="1200" cap="none" spc="0" normalizeH="0" baseline="0" noProof="0">
                <a:ln>
                  <a:noFill/>
                </a:ln>
                <a:solidFill>
                  <a:srgbClr val="22272B"/>
                </a:solidFill>
                <a:effectLst/>
                <a:uLnTx/>
                <a:uFillTx/>
                <a:latin typeface="Public Sans"/>
                <a:ea typeface="+mn-lt"/>
                <a:cs typeface="+mn-lt"/>
              </a:rPr>
              <a:t> or black &amp; white)</a:t>
            </a:r>
            <a:endParaRPr lang="en-AU" sz="1200"/>
          </a:p>
        </p:txBody>
      </p:sp>
    </p:spTree>
    <p:extLst>
      <p:ext uri="{BB962C8B-B14F-4D97-AF65-F5344CB8AC3E}">
        <p14:creationId xmlns:p14="http://schemas.microsoft.com/office/powerpoint/2010/main" val="227015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GB" sz="2800">
                <a:latin typeface="Public Sans" pitchFamily="2" charset="0"/>
              </a:rPr>
              <a:t>Social content: SES storms and floods preparation </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65990" y="6498723"/>
            <a:ext cx="147476" cy="153888"/>
          </a:xfrm>
        </p:spPr>
        <p:txBody>
          <a:bodyPr/>
          <a:lstStyle/>
          <a:p>
            <a:fld id="{6445CA75-65CF-428D-AAFD-249FBBE0F4CE}" type="slidenum">
              <a:rPr lang="en-GB" smtClean="0"/>
              <a:pPr/>
              <a:t>7</a:t>
            </a:fld>
            <a:endParaRPr lang="en-GB"/>
          </a:p>
        </p:txBody>
      </p:sp>
      <p:sp>
        <p:nvSpPr>
          <p:cNvPr id="4" name="TextBox 3">
            <a:extLst>
              <a:ext uri="{FF2B5EF4-FFF2-40B4-BE49-F238E27FC236}">
                <a16:creationId xmlns:a16="http://schemas.microsoft.com/office/drawing/2014/main" id="{89A613D9-CBF7-0FE7-D834-59DAF3E95117}"/>
              </a:ext>
            </a:extLst>
          </p:cNvPr>
          <p:cNvSpPr txBox="1"/>
          <p:nvPr/>
        </p:nvSpPr>
        <p:spPr>
          <a:xfrm>
            <a:off x="588791" y="1495959"/>
            <a:ext cx="3321050" cy="166199"/>
          </a:xfrm>
          <a:prstGeom prst="rect">
            <a:avLst/>
          </a:prstGeom>
          <a:noFill/>
        </p:spPr>
        <p:txBody>
          <a:bodyPr wrap="square" lIns="0" tIns="0" rIns="0" bIns="0" rtlCol="0" anchor="t">
            <a:spAutoFit/>
          </a:bodyPr>
          <a:lstStyle/>
          <a:p>
            <a:pPr>
              <a:lnSpc>
                <a:spcPct val="90000"/>
              </a:lnSpc>
              <a:spcAft>
                <a:spcPts val="800"/>
              </a:spcAft>
            </a:pPr>
            <a:r>
              <a:rPr lang="en-US" sz="1200">
                <a:latin typeface="Public Sans"/>
                <a:hlinkClick r:id="rId2">
                  <a:extLst>
                    <a:ext uri="{A12FA001-AC4F-418D-AE19-62706E023703}">
                      <ahyp:hlinkClr xmlns:ahyp="http://schemas.microsoft.com/office/drawing/2018/hyperlinkcolor" val="tx"/>
                    </a:ext>
                  </a:extLst>
                </a:hlinkClick>
              </a:rPr>
              <a:t>Click here to download social tile </a:t>
            </a:r>
            <a:endParaRPr lang="en-AU" sz="1200">
              <a:latin typeface="Public Sans"/>
            </a:endParaRPr>
          </a:p>
        </p:txBody>
      </p:sp>
      <p:sp>
        <p:nvSpPr>
          <p:cNvPr id="5" name="TextBox 4">
            <a:extLst>
              <a:ext uri="{FF2B5EF4-FFF2-40B4-BE49-F238E27FC236}">
                <a16:creationId xmlns:a16="http://schemas.microsoft.com/office/drawing/2014/main" id="{B93803FE-1DD8-586E-DA43-71BD8C1E9AE5}"/>
              </a:ext>
            </a:extLst>
          </p:cNvPr>
          <p:cNvSpPr txBox="1"/>
          <p:nvPr/>
        </p:nvSpPr>
        <p:spPr>
          <a:xfrm>
            <a:off x="507524" y="4051162"/>
            <a:ext cx="4562658" cy="1754326"/>
          </a:xfrm>
          <a:prstGeom prst="rect">
            <a:avLst/>
          </a:prstGeom>
          <a:noFill/>
        </p:spPr>
        <p:txBody>
          <a:bodyPr wrap="square" lIns="91440" tIns="45720" rIns="91440" bIns="45720" anchor="t">
            <a:spAutoFit/>
          </a:bodyPr>
          <a:lstStyle/>
          <a:p>
            <a:r>
              <a:rPr lang="en-US" sz="1200" b="1">
                <a:effectLst/>
                <a:latin typeface="Public Sans"/>
              </a:rPr>
              <a:t>Post: </a:t>
            </a:r>
            <a:r>
              <a:rPr lang="en-AU" sz="1200">
                <a:effectLst/>
                <a:latin typeface="Public Sans"/>
                <a:ea typeface="Calibri" panose="020F0502020204030204" pitchFamily="34" charset="0"/>
              </a:rPr>
              <a:t>Take the time now to prepare your property for floods and storms – know your risks. You can help reduce damage by preparing your home before severe weather by cleaning gutters and downpipes, check your roof is in good condition and secure or put away loose items.</a:t>
            </a:r>
            <a:endParaRPr lang="en-AU" sz="1200">
              <a:latin typeface="Public Sans"/>
              <a:ea typeface="Calibri" panose="020F0502020204030204" pitchFamily="34" charset="0"/>
            </a:endParaRPr>
          </a:p>
          <a:p>
            <a:endParaRPr lang="en-AU" sz="1200">
              <a:latin typeface="Public Sans"/>
              <a:ea typeface="Calibri" panose="020F0502020204030204" pitchFamily="34" charset="0"/>
            </a:endParaRPr>
          </a:p>
          <a:p>
            <a:r>
              <a:rPr lang="en-AU" sz="1200">
                <a:effectLst/>
                <a:latin typeface="Public Sans"/>
                <a:ea typeface="Calibri" panose="020F0502020204030204" pitchFamily="34" charset="0"/>
              </a:rPr>
              <a:t>Have a plan for what you will do and visit </a:t>
            </a:r>
            <a:r>
              <a:rPr lang="en-AU" sz="1200">
                <a:latin typeface="Public Sans"/>
                <a:hlinkClick r:id="rId3">
                  <a:extLst>
                    <a:ext uri="{A12FA001-AC4F-418D-AE19-62706E023703}">
                      <ahyp:hlinkClr xmlns:ahyp="http://schemas.microsoft.com/office/drawing/2018/hyperlinkcolor" val="tx"/>
                    </a:ext>
                  </a:extLst>
                </a:hlinkClick>
              </a:rPr>
              <a:t>ses.nsw.gov.au</a:t>
            </a:r>
            <a:r>
              <a:rPr lang="en-AU" sz="1200">
                <a:latin typeface="Public Sans"/>
              </a:rPr>
              <a:t> </a:t>
            </a:r>
            <a:r>
              <a:rPr lang="en-AU" sz="1200">
                <a:effectLst/>
                <a:latin typeface="Public Sans"/>
                <a:ea typeface="Calibri" panose="020F0502020204030204" pitchFamily="34" charset="0"/>
              </a:rPr>
              <a:t>to find information. F</a:t>
            </a:r>
            <a:r>
              <a:rPr lang="en-AU" sz="1200">
                <a:latin typeface="Public Sans"/>
              </a:rPr>
              <a:t>or emergency help in floods and storms, call SES on 132 500.</a:t>
            </a:r>
          </a:p>
        </p:txBody>
      </p:sp>
      <p:pic>
        <p:nvPicPr>
          <p:cNvPr id="7" name="Picture 4">
            <a:extLst>
              <a:ext uri="{FF2B5EF4-FFF2-40B4-BE49-F238E27FC236}">
                <a16:creationId xmlns:a16="http://schemas.microsoft.com/office/drawing/2014/main" id="{04E8D49C-1B53-910E-C966-2915F2F7CDD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91362" y="1853553"/>
            <a:ext cx="3600000" cy="1882431"/>
          </a:xfrm>
          <a:prstGeom prst="rect">
            <a:avLst/>
          </a:prstGeom>
        </p:spPr>
      </p:pic>
    </p:spTree>
    <p:extLst>
      <p:ext uri="{BB962C8B-B14F-4D97-AF65-F5344CB8AC3E}">
        <p14:creationId xmlns:p14="http://schemas.microsoft.com/office/powerpoint/2010/main" val="407689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3712C-6240-4253-93C1-A9A1C855180D}"/>
              </a:ext>
            </a:extLst>
          </p:cNvPr>
          <p:cNvSpPr>
            <a:spLocks noGrp="1"/>
          </p:cNvSpPr>
          <p:nvPr>
            <p:ph type="sldNum" sz="quarter" idx="11"/>
          </p:nvPr>
        </p:nvSpPr>
        <p:spPr>
          <a:xfrm>
            <a:off x="5951922" y="6498723"/>
            <a:ext cx="147476" cy="153888"/>
          </a:xfrm>
        </p:spPr>
        <p:txBody>
          <a:bodyPr/>
          <a:lstStyle/>
          <a:p>
            <a:fld id="{6445CA75-65CF-428D-AAFD-249FBBE0F4CE}" type="slidenum">
              <a:rPr lang="en-GB" smtClean="0"/>
              <a:pPr/>
              <a:t>8</a:t>
            </a:fld>
            <a:endParaRPr lang="en-GB"/>
          </a:p>
        </p:txBody>
      </p:sp>
      <p:sp>
        <p:nvSpPr>
          <p:cNvPr id="3" name="Text Placeholder 2">
            <a:extLst>
              <a:ext uri="{FF2B5EF4-FFF2-40B4-BE49-F238E27FC236}">
                <a16:creationId xmlns:a16="http://schemas.microsoft.com/office/drawing/2014/main" id="{42E1051A-40D2-4577-83D3-B99F72142016}"/>
              </a:ext>
            </a:extLst>
          </p:cNvPr>
          <p:cNvSpPr>
            <a:spLocks noGrp="1"/>
          </p:cNvSpPr>
          <p:nvPr>
            <p:ph type="body" sz="quarter" idx="12"/>
          </p:nvPr>
        </p:nvSpPr>
        <p:spPr>
          <a:xfrm>
            <a:off x="593276" y="3284149"/>
            <a:ext cx="6408000" cy="276999"/>
          </a:xfrm>
        </p:spPr>
        <p:txBody>
          <a:bodyPr/>
          <a:lstStyle/>
          <a:p>
            <a:r>
              <a:rPr lang="en-AU"/>
              <a:t>Flood recovery and support</a:t>
            </a:r>
          </a:p>
        </p:txBody>
      </p:sp>
    </p:spTree>
    <p:extLst>
      <p:ext uri="{BB962C8B-B14F-4D97-AF65-F5344CB8AC3E}">
        <p14:creationId xmlns:p14="http://schemas.microsoft.com/office/powerpoint/2010/main" val="3049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89C-ECDC-40B1-B017-707ADD255F23}"/>
              </a:ext>
            </a:extLst>
          </p:cNvPr>
          <p:cNvSpPr>
            <a:spLocks noGrp="1"/>
          </p:cNvSpPr>
          <p:nvPr>
            <p:ph type="title"/>
          </p:nvPr>
        </p:nvSpPr>
        <p:spPr>
          <a:xfrm>
            <a:off x="593275" y="553913"/>
            <a:ext cx="11010859" cy="387798"/>
          </a:xfrm>
        </p:spPr>
        <p:txBody>
          <a:bodyPr/>
          <a:lstStyle/>
          <a:p>
            <a:r>
              <a:rPr lang="en-GB" sz="2800">
                <a:latin typeface="Public Sans" pitchFamily="2" charset="0"/>
              </a:rPr>
              <a:t>Newsletter/web copy: flood recovery and support </a:t>
            </a:r>
            <a:endParaRPr lang="en-AU" sz="2800">
              <a:latin typeface="Public Sans" pitchFamily="2" charset="0"/>
            </a:endParaRPr>
          </a:p>
        </p:txBody>
      </p:sp>
      <p:sp>
        <p:nvSpPr>
          <p:cNvPr id="3" name="Slide Number Placeholder 2">
            <a:extLst>
              <a:ext uri="{FF2B5EF4-FFF2-40B4-BE49-F238E27FC236}">
                <a16:creationId xmlns:a16="http://schemas.microsoft.com/office/drawing/2014/main" id="{AFA50421-3482-4DE0-876D-370B6F11AEDF}"/>
              </a:ext>
            </a:extLst>
          </p:cNvPr>
          <p:cNvSpPr>
            <a:spLocks noGrp="1"/>
          </p:cNvSpPr>
          <p:nvPr>
            <p:ph type="sldNum" sz="quarter" idx="14"/>
          </p:nvPr>
        </p:nvSpPr>
        <p:spPr>
          <a:xfrm>
            <a:off x="5951922" y="6498723"/>
            <a:ext cx="147476" cy="153888"/>
          </a:xfrm>
        </p:spPr>
        <p:txBody>
          <a:bodyPr/>
          <a:lstStyle/>
          <a:p>
            <a:fld id="{6445CA75-65CF-428D-AAFD-249FBBE0F4CE}" type="slidenum">
              <a:rPr lang="en-GB" smtClean="0"/>
              <a:pPr/>
              <a:t>9</a:t>
            </a:fld>
            <a:endParaRPr lang="en-GB"/>
          </a:p>
        </p:txBody>
      </p:sp>
      <p:sp>
        <p:nvSpPr>
          <p:cNvPr id="4" name="Text Placeholder 3">
            <a:extLst>
              <a:ext uri="{FF2B5EF4-FFF2-40B4-BE49-F238E27FC236}">
                <a16:creationId xmlns:a16="http://schemas.microsoft.com/office/drawing/2014/main" id="{711AF75A-8E04-4E97-B73B-3282ADCD1B48}"/>
              </a:ext>
            </a:extLst>
          </p:cNvPr>
          <p:cNvSpPr>
            <a:spLocks noGrp="1"/>
          </p:cNvSpPr>
          <p:nvPr>
            <p:ph type="body" sz="quarter" idx="4294967295"/>
          </p:nvPr>
        </p:nvSpPr>
        <p:spPr>
          <a:xfrm>
            <a:off x="602562" y="1844674"/>
            <a:ext cx="10147300" cy="4575435"/>
          </a:xfrm>
        </p:spPr>
        <p:txBody>
          <a:bodyPr/>
          <a:lstStyle/>
          <a:p>
            <a:pPr marL="0" marR="0" lvl="0" indent="0" algn="l" defTabSz="914377" rtl="0" eaLnBrk="1" fontAlgn="auto" latinLnBrk="0" hangingPunct="1">
              <a:lnSpc>
                <a:spcPct val="9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a:ln>
                  <a:noFill/>
                </a:ln>
                <a:solidFill>
                  <a:schemeClr val="tx1"/>
                </a:solidFill>
                <a:effectLst/>
                <a:uLnTx/>
                <a:uFillTx/>
                <a:latin typeface="Public Sans"/>
              </a:rPr>
              <a:t>As our communities recover from the impacts of extreme weather and floods, it's important to know what support and information is available. To find flood recovery and clean-up advice visit </a:t>
            </a:r>
            <a:r>
              <a:rPr kumimoji="0" lang="en-AU" sz="1200" b="0" i="0" u="none" strike="noStrike" kern="1200" cap="none" spc="0" normalizeH="0" baseline="0" noProof="0">
                <a:ln>
                  <a:noFill/>
                </a:ln>
                <a:solidFill>
                  <a:schemeClr val="tx1"/>
                </a:solidFill>
                <a:effectLst/>
                <a:uLnTx/>
                <a:uFillTx/>
                <a:latin typeface="Public Sans"/>
                <a:hlinkClick r:id="rId2">
                  <a:extLst>
                    <a:ext uri="{A12FA001-AC4F-418D-AE19-62706E023703}">
                      <ahyp:hlinkClr xmlns:ahyp="http://schemas.microsoft.com/office/drawing/2018/hyperlinkcolor" val="tx"/>
                    </a:ext>
                  </a:extLst>
                </a:hlinkClick>
              </a:rPr>
              <a:t>nsw.gov.au</a:t>
            </a:r>
            <a:r>
              <a:rPr kumimoji="0" lang="en-AU" sz="1200" b="0" i="0" u="none" strike="noStrike" kern="1200" cap="none" spc="0" normalizeH="0" baseline="0" noProof="0">
                <a:ln>
                  <a:noFill/>
                </a:ln>
                <a:solidFill>
                  <a:schemeClr val="tx1"/>
                </a:solidFill>
                <a:effectLst/>
                <a:uLnTx/>
                <a:uFillTx/>
                <a:latin typeface="Public Sans"/>
              </a:rPr>
              <a:t>.</a:t>
            </a:r>
          </a:p>
          <a:p>
            <a:pPr marL="171450" marR="0" lvl="0" indent="-171450" algn="l" defTabSz="914377"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ea typeface="+mn-lt"/>
                <a:cs typeface="+mn-lt"/>
                <a:hlinkClick r:id="rId3">
                  <a:extLst>
                    <a:ext uri="{A12FA001-AC4F-418D-AE19-62706E023703}">
                      <ahyp:hlinkClr xmlns:ahyp="http://schemas.microsoft.com/office/drawing/2018/hyperlinkcolor" val="tx"/>
                    </a:ext>
                  </a:extLst>
                </a:hlinkClick>
              </a:rPr>
              <a:t>Mental health support after a flood</a:t>
            </a:r>
            <a:r>
              <a:rPr kumimoji="0" lang="en-AU" sz="1200" b="1" i="0" u="none" strike="noStrike" kern="1200" cap="none" spc="0" normalizeH="0" baseline="0" noProof="0">
                <a:ln>
                  <a:noFill/>
                </a:ln>
                <a:solidFill>
                  <a:schemeClr val="tx1"/>
                </a:solidFill>
                <a:effectLst/>
                <a:uLnTx/>
                <a:uFillTx/>
                <a:latin typeface="Public Sans"/>
                <a:ea typeface="+mn-lt"/>
                <a:cs typeface="+mn-lt"/>
              </a:rPr>
              <a:t>:</a:t>
            </a:r>
            <a:r>
              <a:rPr kumimoji="0" lang="en-AU" sz="1200" b="0" i="0" u="none" strike="noStrike" kern="1200" cap="none" spc="0" normalizeH="0" baseline="0" noProof="0">
                <a:ln>
                  <a:noFill/>
                </a:ln>
                <a:solidFill>
                  <a:schemeClr val="tx1"/>
                </a:solidFill>
                <a:effectLst/>
                <a:uLnTx/>
                <a:uFillTx/>
                <a:latin typeface="Public Sans"/>
                <a:ea typeface="+mn-lt"/>
                <a:cs typeface="+mn-lt"/>
              </a:rPr>
              <a:t> Natural disasters, cleaning up and recovery can take a toll on your mental health and wellbeing. </a:t>
            </a:r>
            <a:r>
              <a:rPr kumimoji="0" lang="en-AU" sz="1200" b="0" i="0" u="none" strike="noStrike" kern="1200" cap="none" spc="0" normalizeH="0" baseline="0" noProof="0">
                <a:ln>
                  <a:noFill/>
                </a:ln>
                <a:solidFill>
                  <a:schemeClr val="tx1"/>
                </a:solidFill>
                <a:effectLst/>
                <a:uLnTx/>
                <a:uFillTx/>
                <a:latin typeface="Public Sans"/>
                <a:ea typeface="Calibri" panose="020F0502020204030204" pitchFamily="34" charset="0"/>
              </a:rPr>
              <a:t>If you or someone you know needs to talk to someone, call 13YARN on 13 92 76 or Lifeline on 13 11 14.</a:t>
            </a:r>
          </a:p>
          <a:p>
            <a:pPr marL="171450" marR="0" lvl="0" indent="-171450" algn="l" defTabSz="914377"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AU" sz="1200" b="1" i="0" u="sng" strike="noStrike" kern="1200" cap="none" spc="0" normalizeH="0" baseline="0" noProof="0">
                <a:ln>
                  <a:noFill/>
                </a:ln>
                <a:solidFill>
                  <a:schemeClr val="tx1"/>
                </a:solidFill>
                <a:effectLst/>
                <a:uLnTx/>
                <a:uFillTx/>
                <a:latin typeface="Public Sans"/>
                <a:hlinkClick r:id="rId4">
                  <a:extLst>
                    <a:ext uri="{A12FA001-AC4F-418D-AE19-62706E023703}">
                      <ahyp:hlinkClr xmlns:ahyp="http://schemas.microsoft.com/office/drawing/2018/hyperlinkcolor" val="tx"/>
                    </a:ext>
                  </a:extLst>
                </a:hlinkClick>
              </a:rPr>
              <a:t>Rebuilding and repairing your </a:t>
            </a:r>
            <a:r>
              <a:rPr lang="en-AU" sz="1200" b="1" u="sng">
                <a:solidFill>
                  <a:schemeClr val="tx1"/>
                </a:solidFill>
                <a:latin typeface="Public Sans"/>
              </a:rPr>
              <a:t>home</a:t>
            </a:r>
            <a:r>
              <a:rPr kumimoji="0" lang="en-AU" sz="1200" b="1" i="0" u="none" strike="noStrike" kern="1200" cap="none" spc="0" normalizeH="0" baseline="0" noProof="0">
                <a:ln>
                  <a:noFill/>
                </a:ln>
                <a:solidFill>
                  <a:schemeClr val="tx1"/>
                </a:solidFill>
                <a:effectLst/>
                <a:uLnTx/>
                <a:uFillTx/>
                <a:latin typeface="Public Sans"/>
              </a:rPr>
              <a:t>: </a:t>
            </a:r>
            <a:r>
              <a:rPr lang="en-AU" sz="1200">
                <a:solidFill>
                  <a:schemeClr val="tx1"/>
                </a:solidFill>
                <a:latin typeface="Public Sans"/>
              </a:rPr>
              <a:t>D</a:t>
            </a:r>
            <a:r>
              <a:rPr kumimoji="0" lang="en-AU" sz="1200" b="0" i="0" u="none" strike="noStrike" kern="1200" cap="none" spc="0" normalizeH="0" baseline="0" noProof="0" err="1">
                <a:ln>
                  <a:noFill/>
                </a:ln>
                <a:solidFill>
                  <a:schemeClr val="tx1"/>
                </a:solidFill>
                <a:effectLst/>
                <a:uLnTx/>
                <a:uFillTx/>
                <a:latin typeface="Public Sans"/>
              </a:rPr>
              <a:t>amage</a:t>
            </a:r>
            <a:r>
              <a:rPr kumimoji="0" lang="en-AU" sz="1200" b="0" i="0" u="none" strike="noStrike" kern="1200" cap="none" spc="0" normalizeH="0" baseline="0" noProof="0">
                <a:ln>
                  <a:noFill/>
                </a:ln>
                <a:solidFill>
                  <a:schemeClr val="tx1"/>
                </a:solidFill>
                <a:effectLst/>
                <a:uLnTx/>
                <a:uFillTx/>
                <a:latin typeface="Public Sans"/>
              </a:rPr>
              <a:t> to your home from floods, debris and mould can be extensive and take weeks to repair. It is important to stay safe when you return home and during flood clean-up. Some property repairs can be done quickly, without approval from your local council. For more information on what types of work can be done and further guidance to rebuild your home visit </a:t>
            </a:r>
            <a:r>
              <a:rPr kumimoji="0" lang="en-AU" sz="1200" b="0" i="0" u="none" strike="noStrike" kern="1200" cap="none" spc="0" normalizeH="0" baseline="0" noProof="0">
                <a:ln>
                  <a:noFill/>
                </a:ln>
                <a:solidFill>
                  <a:schemeClr val="tx1"/>
                </a:solidFill>
                <a:effectLst/>
                <a:uLnTx/>
                <a:uFillTx/>
                <a:latin typeface="Public Sans"/>
                <a:hlinkClick r:id="rId5">
                  <a:extLst>
                    <a:ext uri="{A12FA001-AC4F-418D-AE19-62706E023703}">
                      <ahyp:hlinkClr xmlns:ahyp="http://schemas.microsoft.com/office/drawing/2018/hyperlinkcolor" val="tx"/>
                    </a:ext>
                  </a:extLst>
                </a:hlinkClick>
              </a:rPr>
              <a:t>nsw.gov.au</a:t>
            </a:r>
            <a:r>
              <a:rPr kumimoji="0" lang="en-AU" sz="1200" b="0" i="0" u="none" strike="noStrike" kern="1200" cap="none" spc="0" normalizeH="0" baseline="0" noProof="0">
                <a:ln>
                  <a:noFill/>
                </a:ln>
                <a:solidFill>
                  <a:schemeClr val="tx1"/>
                </a:solidFill>
                <a:effectLst/>
                <a:uLnTx/>
                <a:uFillTx/>
                <a:latin typeface="Public Sans"/>
              </a:rPr>
              <a:t>.</a:t>
            </a:r>
          </a:p>
          <a:p>
            <a:pPr marL="171450" marR="0" lvl="0" indent="-171450" algn="l" defTabSz="914377"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hlinkClick r:id="rId6">
                  <a:extLst>
                    <a:ext uri="{A12FA001-AC4F-418D-AE19-62706E023703}">
                      <ahyp:hlinkClr xmlns:ahyp="http://schemas.microsoft.com/office/drawing/2018/hyperlinkcolor" val="tx"/>
                    </a:ext>
                  </a:extLst>
                </a:hlinkClick>
              </a:rPr>
              <a:t>Flood Property Assessment Program</a:t>
            </a:r>
            <a:r>
              <a:rPr kumimoji="0" lang="en-AU" sz="1200" b="1" i="0" u="none" strike="noStrike" kern="1200" cap="none" spc="0" normalizeH="0" baseline="0" noProof="0">
                <a:ln>
                  <a:noFill/>
                </a:ln>
                <a:solidFill>
                  <a:schemeClr val="tx1"/>
                </a:solidFill>
                <a:effectLst/>
                <a:uLnTx/>
                <a:uFillTx/>
                <a:latin typeface="Public Sans"/>
              </a:rPr>
              <a:t>: </a:t>
            </a:r>
            <a:r>
              <a:rPr kumimoji="0" lang="en-AU" sz="1200" b="0" i="0" u="none" strike="noStrike" kern="1200" cap="none" spc="0" normalizeH="0" baseline="0" noProof="0">
                <a:ln>
                  <a:noFill/>
                </a:ln>
                <a:solidFill>
                  <a:schemeClr val="tx1"/>
                </a:solidFill>
                <a:effectLst/>
                <a:uLnTx/>
                <a:uFillTx/>
                <a:latin typeface="Public Sans"/>
              </a:rPr>
              <a:t>Free structural assessments are available for damaged buildings in eligible </a:t>
            </a:r>
            <a:r>
              <a:rPr kumimoji="0" lang="en-AU" sz="1200" b="0" i="0" u="none" strike="noStrike" kern="1200" cap="none" spc="0" normalizeH="0" baseline="0" noProof="0">
                <a:ln>
                  <a:noFill/>
                </a:ln>
                <a:solidFill>
                  <a:schemeClr val="tx1"/>
                </a:solidFill>
                <a:effectLst/>
                <a:uLnTx/>
                <a:uFillTx/>
                <a:latin typeface="Public Sans"/>
                <a:ea typeface="+mn-lt"/>
                <a:cs typeface="+mn-lt"/>
              </a:rPr>
              <a:t>Local Government Areas (LGAs) damaged by floods beginning in February and June 2022. </a:t>
            </a:r>
            <a:r>
              <a:rPr kumimoji="0" lang="en-AU" sz="1200" b="0" i="0" u="none" strike="noStrike" kern="1200" cap="none" spc="0" normalizeH="0" baseline="0" noProof="0">
                <a:ln>
                  <a:noFill/>
                </a:ln>
                <a:solidFill>
                  <a:schemeClr val="tx1"/>
                </a:solidFill>
                <a:effectLst/>
                <a:uLnTx/>
                <a:uFillTx/>
                <a:latin typeface="Public Sans"/>
              </a:rPr>
              <a:t>This is an opt-in program that provides a detailed assessment report, including a comprehensive scope of repair works and estimated repair costs.</a:t>
            </a:r>
          </a:p>
          <a:p>
            <a:pPr marL="171450" marR="0" lvl="0" indent="-171450" algn="l" defTabSz="914377"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rPr>
              <a:t>Recovery assistance points: </a:t>
            </a:r>
            <a:r>
              <a:rPr kumimoji="0" lang="en-AU" sz="1200" b="0" i="0" u="none" strike="noStrike" kern="1200" cap="none" spc="0" normalizeH="0" baseline="0" noProof="0">
                <a:ln>
                  <a:noFill/>
                </a:ln>
                <a:solidFill>
                  <a:schemeClr val="tx1"/>
                </a:solidFill>
                <a:effectLst/>
                <a:uLnTx/>
                <a:uFillTx/>
                <a:latin typeface="Public Sans"/>
              </a:rPr>
              <a:t>Face-to-face recovery support is available for individuals, farmers and businesses affected by natural disasters, including storms, floods and bushfires. To find a recovery assistance point visit the </a:t>
            </a:r>
            <a:r>
              <a:rPr kumimoji="0" lang="en-AU" sz="1200" b="0" i="0" u="none" strike="noStrike" kern="1200" cap="none" spc="0" normalizeH="0" baseline="0" noProof="0">
                <a:ln>
                  <a:noFill/>
                </a:ln>
                <a:solidFill>
                  <a:schemeClr val="tx1"/>
                </a:solidFill>
                <a:effectLst/>
                <a:uLnTx/>
                <a:uFillTx/>
                <a:latin typeface="Public Sans"/>
                <a:hlinkClick r:id="rId7">
                  <a:extLst>
                    <a:ext uri="{A12FA001-AC4F-418D-AE19-62706E023703}">
                      <ahyp:hlinkClr xmlns:ahyp="http://schemas.microsoft.com/office/drawing/2018/hyperlinkcolor" val="tx"/>
                    </a:ext>
                  </a:extLst>
                </a:hlinkClick>
              </a:rPr>
              <a:t>Service NSW recovery centres page</a:t>
            </a:r>
            <a:r>
              <a:rPr kumimoji="0" lang="en-AU" sz="1200" b="0" i="0" u="none" strike="noStrike" kern="1200" cap="none" spc="0" normalizeH="0" baseline="0" noProof="0">
                <a:ln>
                  <a:noFill/>
                </a:ln>
                <a:solidFill>
                  <a:schemeClr val="tx1"/>
                </a:solidFill>
                <a:effectLst/>
                <a:uLnTx/>
                <a:uFillTx/>
                <a:latin typeface="Public Sans"/>
              </a:rPr>
              <a:t> or call 13 77 88.</a:t>
            </a:r>
            <a:endParaRPr kumimoji="0" lang="en-AU" sz="1200" b="1" i="0" u="none" strike="noStrike" kern="1200" cap="none" spc="0" normalizeH="0" baseline="0" noProof="0">
              <a:ln>
                <a:noFill/>
              </a:ln>
              <a:solidFill>
                <a:schemeClr val="tx1"/>
              </a:solidFill>
              <a:effectLst/>
              <a:uLnTx/>
              <a:uFillTx/>
              <a:latin typeface="Public Sans"/>
              <a:ea typeface="Calibri" panose="020F0502020204030204" pitchFamily="34" charset="0"/>
            </a:endParaRPr>
          </a:p>
          <a:p>
            <a:pPr marL="171450" marR="0" lvl="0" indent="-171450" algn="l" defTabSz="914377"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ea typeface="Calibri" panose="020F0502020204030204" pitchFamily="34" charset="0"/>
              </a:rPr>
              <a:t>Advice and information for flood impacted farmers: </a:t>
            </a:r>
            <a:r>
              <a:rPr kumimoji="0" lang="en-AU" sz="1200" b="0" i="0" u="none" strike="noStrike" kern="1200" cap="none" spc="0" normalizeH="0" baseline="0" noProof="0">
                <a:ln>
                  <a:noFill/>
                </a:ln>
                <a:solidFill>
                  <a:schemeClr val="tx1"/>
                </a:solidFill>
                <a:effectLst/>
                <a:uLnTx/>
                <a:uFillTx/>
                <a:latin typeface="Public Sans"/>
                <a:ea typeface="Calibri" panose="020F0502020204030204" pitchFamily="34" charset="0"/>
              </a:rPr>
              <a:t>Farmers and rural landholders impacted by flooding can access advice and information to support their recovery by visiting the Local Land Services Flood Hub. The hub houses technical advice on all aspects of agricultural flood recovery, from livestock and cropping to natural resource management including erosion and weeds. To access the hub, visit </a:t>
            </a:r>
            <a:r>
              <a:rPr kumimoji="0" lang="en-AU" sz="1200" b="0" i="0" u="none" strike="noStrike" kern="1200" cap="none" spc="0" normalizeH="0" baseline="0" noProof="0">
                <a:ln>
                  <a:noFill/>
                </a:ln>
                <a:solidFill>
                  <a:schemeClr val="tx1"/>
                </a:solidFill>
                <a:effectLst/>
                <a:uLnTx/>
                <a:uFillTx/>
                <a:latin typeface="Public Sans"/>
                <a:ea typeface="+mn-lt"/>
                <a:cs typeface="+mn-lt"/>
                <a:hlinkClick r:id="rId8">
                  <a:extLst>
                    <a:ext uri="{A12FA001-AC4F-418D-AE19-62706E023703}">
                      <ahyp:hlinkClr xmlns:ahyp="http://schemas.microsoft.com/office/drawing/2018/hyperlinkcolor" val="tx"/>
                    </a:ext>
                  </a:extLst>
                </a:hlinkClick>
              </a:rPr>
              <a:t>lls.nsw.gov.au</a:t>
            </a:r>
            <a:r>
              <a:rPr kumimoji="0" lang="en-AU" sz="1200" b="0" i="0" u="none" strike="noStrike" kern="1200" cap="none" spc="0" normalizeH="0" baseline="0" noProof="0">
                <a:ln>
                  <a:noFill/>
                </a:ln>
                <a:solidFill>
                  <a:schemeClr val="tx1"/>
                </a:solidFill>
                <a:effectLst/>
                <a:uLnTx/>
                <a:uFillTx/>
                <a:latin typeface="Public Sans"/>
                <a:ea typeface="+mn-lt"/>
                <a:cs typeface="+mn-lt"/>
              </a:rPr>
              <a:t>. </a:t>
            </a:r>
          </a:p>
          <a:p>
            <a:pPr marL="171450" marR="0" lvl="0" indent="-171450" algn="l" defTabSz="914377"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ea typeface="+mn-lt"/>
                <a:cs typeface="+mn-lt"/>
                <a:hlinkClick r:id="rId9">
                  <a:extLst>
                    <a:ext uri="{A12FA001-AC4F-418D-AE19-62706E023703}">
                      <ahyp:hlinkClr xmlns:ahyp="http://schemas.microsoft.com/office/drawing/2018/hyperlinkcolor" val="tx"/>
                    </a:ext>
                  </a:extLst>
                </a:hlinkClick>
              </a:rPr>
              <a:t>What to do immediately after a flood</a:t>
            </a:r>
            <a:r>
              <a:rPr kumimoji="0" lang="en-AU" sz="1200" b="1" i="0" u="none" strike="noStrike" kern="1200" cap="none" spc="0" normalizeH="0" baseline="0" noProof="0">
                <a:ln>
                  <a:noFill/>
                </a:ln>
                <a:solidFill>
                  <a:schemeClr val="tx1"/>
                </a:solidFill>
                <a:effectLst/>
                <a:uLnTx/>
                <a:uFillTx/>
                <a:latin typeface="Public Sans"/>
                <a:ea typeface="+mn-lt"/>
                <a:cs typeface="+mn-lt"/>
              </a:rPr>
              <a:t>: </a:t>
            </a:r>
            <a:r>
              <a:rPr kumimoji="0" lang="en-AU" sz="1200" b="0" i="0" u="none" strike="noStrike" kern="1200" cap="none" spc="0" normalizeH="0" baseline="0" noProof="0">
                <a:ln>
                  <a:noFill/>
                </a:ln>
                <a:solidFill>
                  <a:schemeClr val="tx1"/>
                </a:solidFill>
                <a:effectLst/>
                <a:uLnTx/>
                <a:uFillTx/>
                <a:latin typeface="Public Sans"/>
                <a:ea typeface="+mn-lt"/>
                <a:cs typeface="+mn-lt"/>
              </a:rPr>
              <a:t>Never drive, ride or walk through floodwater. Most flood-related deaths occur when people enter floodwater, including kids playing in floodwater. Follow these steps to help recover after a major flooding event, once you’re no longer in immediate danger. It is important to follow advice from emergency services when returning to flood-impacted households or businesses and staying safe during clean up.</a:t>
            </a:r>
          </a:p>
          <a:p>
            <a:pPr marL="171450" marR="0" lvl="0" indent="-171450" algn="l" defTabSz="914377"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AU" sz="1200" b="1" i="0" u="none" strike="noStrike" kern="1200" cap="none" spc="0" normalizeH="0" baseline="0" noProof="0">
                <a:ln>
                  <a:noFill/>
                </a:ln>
                <a:solidFill>
                  <a:schemeClr val="tx1"/>
                </a:solidFill>
                <a:effectLst/>
                <a:uLnTx/>
                <a:uFillTx/>
                <a:latin typeface="Public Sans"/>
                <a:ea typeface="+mn-lt"/>
                <a:cs typeface="+mn-lt"/>
                <a:hlinkClick r:id="rId10">
                  <a:extLst>
                    <a:ext uri="{A12FA001-AC4F-418D-AE19-62706E023703}">
                      <ahyp:hlinkClr xmlns:ahyp="http://schemas.microsoft.com/office/drawing/2018/hyperlinkcolor" val="tx"/>
                    </a:ext>
                  </a:extLst>
                </a:hlinkClick>
              </a:rPr>
              <a:t>Donate to GIVIT</a:t>
            </a:r>
            <a:r>
              <a:rPr kumimoji="0" lang="en-AU" sz="1200" b="1" i="0" u="none" strike="noStrike" kern="1200" cap="none" spc="0" normalizeH="0" baseline="0" noProof="0">
                <a:ln>
                  <a:noFill/>
                </a:ln>
                <a:solidFill>
                  <a:schemeClr val="tx1"/>
                </a:solidFill>
                <a:effectLst/>
                <a:uLnTx/>
                <a:uFillTx/>
                <a:latin typeface="Public Sans"/>
                <a:ea typeface="+mn-lt"/>
                <a:cs typeface="+mn-lt"/>
              </a:rPr>
              <a:t>: </a:t>
            </a:r>
            <a:r>
              <a:rPr kumimoji="0" lang="en-AU" sz="1200" b="0" i="0" u="none" strike="noStrike" kern="1200" cap="none" spc="0" normalizeH="0" baseline="0" noProof="0">
                <a:ln>
                  <a:noFill/>
                </a:ln>
                <a:solidFill>
                  <a:schemeClr val="tx1"/>
                </a:solidFill>
                <a:effectLst/>
                <a:uLnTx/>
                <a:uFillTx/>
                <a:latin typeface="Public Sans"/>
                <a:ea typeface="+mn-lt"/>
                <a:cs typeface="+mn-lt"/>
              </a:rPr>
              <a:t>It's the </a:t>
            </a:r>
            <a:r>
              <a:rPr kumimoji="0" lang="en-US" sz="1200" b="0" i="0" u="none" strike="noStrike" kern="1200" cap="none" spc="0" normalizeH="0" baseline="0" noProof="0">
                <a:ln>
                  <a:noFill/>
                </a:ln>
                <a:solidFill>
                  <a:schemeClr val="tx1"/>
                </a:solidFill>
                <a:effectLst/>
                <a:uLnTx/>
                <a:uFillTx/>
                <a:latin typeface="Public Sans"/>
                <a:ea typeface="+mn-lt"/>
                <a:cs typeface="+mn-lt"/>
              </a:rPr>
              <a:t>the smart way to support recovery after devastating storms and flooding and help people directly impacted. </a:t>
            </a:r>
            <a:endParaRPr kumimoji="0" lang="en-AU" sz="1200" b="0" i="0" u="none" strike="noStrike" kern="1200" cap="none" spc="0" normalizeH="0" baseline="0" noProof="0">
              <a:ln>
                <a:noFill/>
              </a:ln>
              <a:solidFill>
                <a:schemeClr val="tx1"/>
              </a:solidFill>
              <a:effectLst/>
              <a:uLnTx/>
              <a:uFillTx/>
              <a:latin typeface="Public Sans"/>
              <a:ea typeface="+mn-lt"/>
              <a:cs typeface="+mn-lt"/>
            </a:endParaRPr>
          </a:p>
          <a:p>
            <a:pPr marL="0" marR="0" lvl="0" indent="0" algn="l" defTabSz="914377" rtl="0" eaLnBrk="1" fontAlgn="auto" latinLnBrk="0" hangingPunct="1">
              <a:lnSpc>
                <a:spcPct val="90000"/>
              </a:lnSpc>
              <a:spcBef>
                <a:spcPts val="0"/>
              </a:spcBef>
              <a:spcAft>
                <a:spcPts val="1200"/>
              </a:spcAft>
              <a:buClrTx/>
              <a:buSzTx/>
              <a:buFont typeface="Arial" panose="020B0604020202020204" pitchFamily="34" charset="0"/>
              <a:buNone/>
              <a:tabLst/>
              <a:defRPr/>
            </a:pPr>
            <a:endParaRPr kumimoji="0" lang="en-AU" sz="1200" b="0" i="0" u="none" strike="noStrike" kern="1200" cap="none" spc="0" normalizeH="0" baseline="0" noProof="0">
              <a:ln>
                <a:noFill/>
              </a:ln>
              <a:solidFill>
                <a:schemeClr val="tx1"/>
              </a:solidFill>
              <a:effectLst/>
              <a:uLnTx/>
              <a:uFillTx/>
              <a:latin typeface="Public Sans"/>
              <a:ea typeface="+mn-lt"/>
              <a:cs typeface="+mn-lt"/>
            </a:endParaRPr>
          </a:p>
        </p:txBody>
      </p:sp>
    </p:spTree>
    <p:extLst>
      <p:ext uri="{BB962C8B-B14F-4D97-AF65-F5344CB8AC3E}">
        <p14:creationId xmlns:p14="http://schemas.microsoft.com/office/powerpoint/2010/main" val="4272366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NSW Government | Premier &amp; Cabinet">
  <a:themeElements>
    <a:clrScheme name="NSW Government">
      <a:dk1>
        <a:srgbClr val="414041"/>
      </a:dk1>
      <a:lt1>
        <a:srgbClr val="FFFFFF"/>
      </a:lt1>
      <a:dk2>
        <a:srgbClr val="414041"/>
      </a:dk2>
      <a:lt2>
        <a:srgbClr val="EEEEEE"/>
      </a:lt2>
      <a:accent1>
        <a:srgbClr val="D7153A"/>
      </a:accent1>
      <a:accent2>
        <a:srgbClr val="002663"/>
      </a:accent2>
      <a:accent3>
        <a:srgbClr val="0A7CB9"/>
      </a:accent3>
      <a:accent4>
        <a:srgbClr val="83BDDC"/>
      </a:accent4>
      <a:accent5>
        <a:srgbClr val="00ABE6"/>
      </a:accent5>
      <a:accent6>
        <a:srgbClr val="414041"/>
      </a:accent6>
      <a:hlink>
        <a:srgbClr val="00A0DE"/>
      </a:hlink>
      <a:folHlink>
        <a:srgbClr val="71C7E6"/>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DCB8243C0124689424FFB65F8BA1F" ma:contentTypeVersion="16" ma:contentTypeDescription="Create a new document." ma:contentTypeScope="" ma:versionID="bccff67c706c3e0a70dd8ba02431def1">
  <xsd:schema xmlns:xsd="http://www.w3.org/2001/XMLSchema" xmlns:xs="http://www.w3.org/2001/XMLSchema" xmlns:p="http://schemas.microsoft.com/office/2006/metadata/properties" xmlns:ns2="2987dd7b-ad3b-4fa3-93b7-f1b6a40c259c" xmlns:ns3="be10ce44-c66e-469b-8f9a-44f6cf8d73cc" xmlns:ns4="9f0ac7ce-5f57-4ea0-9af7-01d4f3f1ccae" targetNamespace="http://schemas.microsoft.com/office/2006/metadata/properties" ma:root="true" ma:fieldsID="896c70dc32715dab278330f9562fc996" ns2:_="" ns3:_="" ns4:_="">
    <xsd:import namespace="2987dd7b-ad3b-4fa3-93b7-f1b6a40c259c"/>
    <xsd:import namespace="be10ce44-c66e-469b-8f9a-44f6cf8d73cc"/>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7dd7b-ad3b-4fa3-93b7-f1b6a40c2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10ce44-c66e-469b-8f9a-44f6cf8d73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83b586e-e2ff-4613-8bb9-f396b254785a}" ma:internalName="TaxCatchAll" ma:showField="CatchAllData" ma:web="be10ce44-c66e-469b-8f9a-44f6cf8d73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etadata xmlns="http://www.objective.com/ecm/document/metadata/4E3871FEBC3EDC3EE0531950520A6160" version="1.0.0">
  <systemFields>
    <field name="Objective-Id">
      <value order="0">A2421569</value>
    </field>
    <field name="Objective-Title">
      <value order="0">Powerpoint template with NSW gov logo</value>
    </field>
    <field name="Objective-Description">
      <value order="0"/>
    </field>
    <field name="Objective-CreationStamp">
      <value order="0">2018-02-06T22:56:11Z</value>
    </field>
    <field name="Objective-IsApproved">
      <value order="0">false</value>
    </field>
    <field name="Objective-IsPublished">
      <value order="0">true</value>
    </field>
    <field name="Objective-DatePublished">
      <value order="0">2018-11-09T03:58:21Z</value>
    </field>
    <field name="Objective-ModificationStamp">
      <value order="0">2018-11-09T03:58:21Z</value>
    </field>
    <field name="Objective-Owner">
      <value order="0">Hansni Bhagani</value>
    </field>
    <field name="Objective-Path">
      <value order="0">Objective Global Folder:10. Templates:Branding, Templates and Style Guides</value>
    </field>
    <field name="Objective-Parent">
      <value order="0">Branding, Templates and Style Guides</value>
    </field>
    <field name="Objective-State">
      <value order="0">Published</value>
    </field>
    <field name="Objective-VersionId">
      <value order="0">vA4904045</value>
    </field>
    <field name="Objective-Version">
      <value order="0">2.0</value>
    </field>
    <field name="Objective-VersionNumber">
      <value order="0">5</value>
    </field>
    <field name="Objective-VersionComment">
      <value order="0"/>
    </field>
    <field name="Objective-FileNumber">
      <value order="0">qA332719</value>
    </field>
    <field name="Objective-Classification">
      <value order="0"/>
    </field>
    <field name="Objective-Caveats">
      <value order="0"/>
    </field>
  </systemFields>
  <catalogues>
    <catalogue name="Document Type Catalogue" type="type" ori="id:cA17">
      <field name="Objective-Sensitivity Label">
        <value order="0">None</value>
      </field>
      <field name="Objective-Approval Status">
        <value order="0">Never Submitted</value>
      </field>
      <field name="Objective-Document Type">
        <value order="0">Standard Document / Other (SD)</value>
      </field>
      <field name="Objective-Approval History">
        <value order="0"/>
      </field>
      <field name="Objective-Print and Dispatch Instructions">
        <value order="0"/>
      </field>
      <field name="Objective-Submitted By">
        <value order="0"/>
      </field>
      <field name="Objective-Shared By">
        <value order="0"/>
      </field>
      <field name="Objective-Approval Due">
        <value order="0"/>
      </field>
      <field name="Objective-Current Approver">
        <value order="0"/>
      </field>
      <field name="Objective-Document Tag(s)">
        <value order="0"/>
      </field>
      <field name="Objective-Print and Dispatch Approach">
        <value order="0"/>
      </field>
      <field name="Objective-Approval Date">
        <value order="0"/>
      </field>
    </catalogue>
  </catalogues>
</metadata>
</file>

<file path=customXml/item4.xml><?xml version="1.0" encoding="utf-8"?>
<p:properties xmlns:p="http://schemas.microsoft.com/office/2006/metadata/properties" xmlns:xsi="http://www.w3.org/2001/XMLSchema-instance" xmlns:pc="http://schemas.microsoft.com/office/infopath/2007/PartnerControls">
  <documentManagement>
    <SharedWithUsers xmlns="be10ce44-c66e-469b-8f9a-44f6cf8d73cc">
      <UserInfo>
        <DisplayName>Linda Moore</DisplayName>
        <AccountId>496</AccountId>
        <AccountType/>
      </UserInfo>
      <UserInfo>
        <DisplayName>SharingLinks.cf1e8199-6541-431d-86a0-d43292abcb1e.OrganizationEdit.14b37286-f435-45c9-9c7f-c2773508d992</DisplayName>
        <AccountId>430</AccountId>
        <AccountType/>
      </UserInfo>
      <UserInfo>
        <DisplayName>SharingLinks.bf328320-c087-4f76-96c1-4753ea14eee8.Flexible.0254d48c-8282-42e2-a900-b9e3148e88d5</DisplayName>
        <AccountId>501</AccountId>
        <AccountType/>
      </UserInfo>
      <UserInfo>
        <DisplayName>SharingLinks.bf328320-c087-4f76-96c1-4753ea14eee8.OrganizationEdit.f92becfe-85d9-4125-b417-5c71bd446091</DisplayName>
        <AccountId>498</AccountId>
        <AccountType/>
      </UserInfo>
      <UserInfo>
        <DisplayName>SharingLinks.8e83f0e5-05a8-4c8a-9298-75affe15d2f0.Flexible.8e5737bb-532e-4b80-9c66-3a6bccbf9452</DisplayName>
        <AccountId>125</AccountId>
        <AccountType/>
      </UserInfo>
      <UserInfo>
        <DisplayName>SharingLinks.25a4d30d-28e5-4cd6-8bef-2576d8c9d14f.Flexible.726f5706-563e-4c2c-ac57-319d51226968</DisplayName>
        <AccountId>268</AccountId>
        <AccountType/>
      </UserInfo>
      <UserInfo>
        <DisplayName>SharingLinks.d5bc1ac1-5e96-4511-a8da-eb4c2dc6ffd3.Flexible.5582981f-6e56-4c5e-8b53-788ed5134476</DisplayName>
        <AccountId>110</AccountId>
        <AccountType/>
      </UserInfo>
      <UserInfo>
        <DisplayName>Rudi Soman</DisplayName>
        <AccountId>360</AccountId>
        <AccountType/>
      </UserInfo>
      <UserInfo>
        <DisplayName>Lauren Grunwald</DisplayName>
        <AccountId>2179</AccountId>
        <AccountType/>
      </UserInfo>
      <UserInfo>
        <DisplayName>Clare Bezjak</DisplayName>
        <AccountId>13</AccountId>
        <AccountType/>
      </UserInfo>
      <UserInfo>
        <DisplayName>Andrea Montes</DisplayName>
        <AccountId>1778</AccountId>
        <AccountType/>
      </UserInfo>
      <UserInfo>
        <DisplayName>Reece Craigie</DisplayName>
        <AccountId>1680</AccountId>
        <AccountType/>
      </UserInfo>
      <UserInfo>
        <DisplayName>Chad Ritchie</DisplayName>
        <AccountId>2468</AccountId>
        <AccountType/>
      </UserInfo>
      <UserInfo>
        <DisplayName>Lisa Ratcliff</DisplayName>
        <AccountId>1854</AccountId>
        <AccountType/>
      </UserInfo>
      <UserInfo>
        <DisplayName>Alannah Davison</DisplayName>
        <AccountId>2336</AccountId>
        <AccountType/>
      </UserInfo>
      <UserInfo>
        <DisplayName>Natt Smith</DisplayName>
        <AccountId>1883</AccountId>
        <AccountType/>
      </UserInfo>
      <UserInfo>
        <DisplayName>Sarah Paddington</DisplayName>
        <AccountId>2335</AccountId>
        <AccountType/>
      </UserInfo>
    </SharedWithUsers>
    <lcf76f155ced4ddcb4097134ff3c332f xmlns="2987dd7b-ad3b-4fa3-93b7-f1b6a40c259c">
      <Terms xmlns="http://schemas.microsoft.com/office/infopath/2007/PartnerControls"/>
    </lcf76f155ced4ddcb4097134ff3c332f>
    <TaxCatchAll xmlns="9f0ac7ce-5f57-4ea0-9af7-01d4f3f1ccae" xsi:nil="true"/>
  </documentManagement>
</p:properties>
</file>

<file path=customXml/itemProps1.xml><?xml version="1.0" encoding="utf-8"?>
<ds:datastoreItem xmlns:ds="http://schemas.openxmlformats.org/officeDocument/2006/customXml" ds:itemID="{5743A06C-22C5-495E-8E90-E1966F10FE53}">
  <ds:schemaRefs>
    <ds:schemaRef ds:uri="2987dd7b-ad3b-4fa3-93b7-f1b6a40c259c"/>
    <ds:schemaRef ds:uri="9f0ac7ce-5f57-4ea0-9af7-01d4f3f1ccae"/>
    <ds:schemaRef ds:uri="be10ce44-c66e-469b-8f9a-44f6cf8d73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ED61F6-11BA-492C-8409-3C431886B64A}">
  <ds:schemaRefs>
    <ds:schemaRef ds:uri="http://schemas.microsoft.com/sharepoint/v3/contenttype/forms"/>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customXml/itemProps4.xml><?xml version="1.0" encoding="utf-8"?>
<ds:datastoreItem xmlns:ds="http://schemas.openxmlformats.org/officeDocument/2006/customXml" ds:itemID="{EEC5C831-B85A-4E3F-B03C-E83BC06B4F2B}">
  <ds:schemaRefs>
    <ds:schemaRef ds:uri="http://schemas.microsoft.com/office/2006/metadata/properties"/>
    <ds:schemaRef ds:uri="9f0ac7ce-5f57-4ea0-9af7-01d4f3f1cca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987dd7b-ad3b-4fa3-93b7-f1b6a40c259c"/>
    <ds:schemaRef ds:uri="http://purl.org/dc/elements/1.1/"/>
    <ds:schemaRef ds:uri="be10ce44-c66e-469b-8f9a-44f6cf8d73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214</TotalTime>
  <Words>4238</Words>
  <Application>Microsoft Office PowerPoint</Application>
  <PresentationFormat>Widescreen</PresentationFormat>
  <Paragraphs>196</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Public Sans</vt:lpstr>
      <vt:lpstr>Public Sans Light</vt:lpstr>
      <vt:lpstr>Public Sans Medium</vt:lpstr>
      <vt:lpstr>Public Sans SemiBold</vt:lpstr>
      <vt:lpstr>NSW Government | Premier &amp; Cabinet</vt:lpstr>
      <vt:lpstr>Flood recovery and support</vt:lpstr>
      <vt:lpstr>Overview and how to use this toolkit</vt:lpstr>
      <vt:lpstr>Purpose of this toolkit</vt:lpstr>
      <vt:lpstr>PowerPoint Presentation</vt:lpstr>
      <vt:lpstr>Newsletter/web copy: flood preparation </vt:lpstr>
      <vt:lpstr>Flyers: flood preparation </vt:lpstr>
      <vt:lpstr>Social content: SES storms and floods preparation </vt:lpstr>
      <vt:lpstr>PowerPoint Presentation</vt:lpstr>
      <vt:lpstr>Newsletter/web copy: flood recovery and support </vt:lpstr>
      <vt:lpstr>Newsletter/web copy: flood clean-up advice</vt:lpstr>
      <vt:lpstr>Newsletter/web copy: Resilient Australia Awards</vt:lpstr>
      <vt:lpstr>Social content: Resilient Australia Awards </vt:lpstr>
      <vt:lpstr>Social content: Resilient Australia Awards </vt:lpstr>
      <vt:lpstr>Poster: flood support for communities </vt:lpstr>
      <vt:lpstr>PowerPoint Presentation</vt:lpstr>
      <vt:lpstr>Newsletter/web copy: financial support for businesses</vt:lpstr>
      <vt:lpstr>Newsletter/web copy: financial support for farmers and primary producers </vt:lpstr>
      <vt:lpstr>Newsletter/web copy: financial support for individuals</vt:lpstr>
      <vt:lpstr>Social content: flood support for individuals </vt:lpstr>
      <vt:lpstr>Poster and flyer: flood grants and financial support</vt:lpstr>
      <vt:lpstr>PowerPoint Presentation</vt:lpstr>
      <vt:lpstr>Social content: mental health support</vt:lpstr>
      <vt:lpstr>Social content: mental health support</vt:lpstr>
      <vt:lpstr>Social content: mosquitoes increase with floods</vt:lpstr>
      <vt:lpstr>Social content: mosquito resources</vt:lpstr>
      <vt:lpstr>PowerPoint Presentation</vt:lpstr>
    </vt:vector>
  </TitlesOfParts>
  <Company>Department of Customer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Inserting a new layout</dc:title>
  <dc:creator>NSW Government</dc:creator>
  <cp:lastModifiedBy>Andrea Montes</cp:lastModifiedBy>
  <cp:revision>5</cp:revision>
  <dcterms:created xsi:type="dcterms:W3CDTF">2019-06-28T02:23:46Z</dcterms:created>
  <dcterms:modified xsi:type="dcterms:W3CDTF">2023-06-05T02:46:29Z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A2421569</vt:lpwstr>
  </property>
  <property fmtid="{D5CDD505-2E9C-101B-9397-08002B2CF9AE}" pid="4" name="Objective-Title">
    <vt:lpwstr>Powerpoint template with NSW gov logo</vt:lpwstr>
  </property>
  <property fmtid="{D5CDD505-2E9C-101B-9397-08002B2CF9AE}" pid="5" name="Objective-Description">
    <vt:lpwstr/>
  </property>
  <property fmtid="{D5CDD505-2E9C-101B-9397-08002B2CF9AE}" pid="6" name="Objective-CreationStamp">
    <vt:filetime>2018-02-08T02:11:15Z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2018-11-09T03:58:21Z</vt:filetime>
  </property>
  <property fmtid="{D5CDD505-2E9C-101B-9397-08002B2CF9AE}" pid="10" name="Objective-ModificationStamp">
    <vt:filetime>2018-11-09T03:58:21Z</vt:filetime>
  </property>
  <property fmtid="{D5CDD505-2E9C-101B-9397-08002B2CF9AE}" pid="11" name="Objective-Owner">
    <vt:lpwstr>Hansni Bhagani</vt:lpwstr>
  </property>
  <property fmtid="{D5CDD505-2E9C-101B-9397-08002B2CF9AE}" pid="12" name="Objective-Path">
    <vt:lpwstr>Objective Global Folder:10. Templates:Branding, Templates and Style Guides:</vt:lpwstr>
  </property>
  <property fmtid="{D5CDD505-2E9C-101B-9397-08002B2CF9AE}" pid="13" name="Objective-Parent">
    <vt:lpwstr>Branding, Templates and Style Guides</vt:lpwstr>
  </property>
  <property fmtid="{D5CDD505-2E9C-101B-9397-08002B2CF9AE}" pid="14" name="Objective-State">
    <vt:lpwstr>Published</vt:lpwstr>
  </property>
  <property fmtid="{D5CDD505-2E9C-101B-9397-08002B2CF9AE}" pid="15" name="Objective-VersionId">
    <vt:lpwstr>vA4904045</vt:lpwstr>
  </property>
  <property fmtid="{D5CDD505-2E9C-101B-9397-08002B2CF9AE}" pid="16" name="Objective-Version">
    <vt:lpwstr>2.0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DPC15/02479</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Approval Status">
    <vt:lpwstr>Never Submitted</vt:lpwstr>
  </property>
  <property fmtid="{D5CDD505-2E9C-101B-9397-08002B2CF9AE}" pid="23" name="Objective-Document Type">
    <vt:lpwstr>Standard Document / Other (SD)</vt:lpwstr>
  </property>
  <property fmtid="{D5CDD505-2E9C-101B-9397-08002B2CF9AE}" pid="24" name="Objective-Sensitivity Label">
    <vt:lpwstr>None</vt:lpwstr>
  </property>
  <property fmtid="{D5CDD505-2E9C-101B-9397-08002B2CF9AE}" pid="25" name="Objective-Approval History">
    <vt:lpwstr/>
  </property>
  <property fmtid="{D5CDD505-2E9C-101B-9397-08002B2CF9AE}" pid="26" name="Objective-Print and Dispatch Instructions">
    <vt:lpwstr/>
  </property>
  <property fmtid="{D5CDD505-2E9C-101B-9397-08002B2CF9AE}" pid="27" name="Objective-Submitted By">
    <vt:lpwstr/>
  </property>
  <property fmtid="{D5CDD505-2E9C-101B-9397-08002B2CF9AE}" pid="28" name="Objective-Approval Due">
    <vt:lpwstr/>
  </property>
  <property fmtid="{D5CDD505-2E9C-101B-9397-08002B2CF9AE}" pid="29" name="Objective-Current Approver">
    <vt:lpwstr/>
  </property>
  <property fmtid="{D5CDD505-2E9C-101B-9397-08002B2CF9AE}" pid="30" name="Objective-Document Tag(s)">
    <vt:lpwstr/>
  </property>
  <property fmtid="{D5CDD505-2E9C-101B-9397-08002B2CF9AE}" pid="31" name="Objective-Print and Dispatch Approach">
    <vt:lpwstr/>
  </property>
  <property fmtid="{D5CDD505-2E9C-101B-9397-08002B2CF9AE}" pid="32" name="Objective-Approval Date">
    <vt:lpwstr/>
  </property>
  <property fmtid="{D5CDD505-2E9C-101B-9397-08002B2CF9AE}" pid="33" name="Objective-Comment">
    <vt:lpwstr/>
  </property>
  <property fmtid="{D5CDD505-2E9C-101B-9397-08002B2CF9AE}" pid="34" name="Objective-Sensitivity Label [system]">
    <vt:lpwstr>None</vt:lpwstr>
  </property>
  <property fmtid="{D5CDD505-2E9C-101B-9397-08002B2CF9AE}" pid="35" name="Objective-Document Type [system]">
    <vt:lpwstr>Standard Document / Other (SD)</vt:lpwstr>
  </property>
  <property fmtid="{D5CDD505-2E9C-101B-9397-08002B2CF9AE}" pid="36" name="Objective-Approval Status [system]">
    <vt:lpwstr>Never Submitted</vt:lpwstr>
  </property>
  <property fmtid="{D5CDD505-2E9C-101B-9397-08002B2CF9AE}" pid="37" name="Objective-Approval Due [system]">
    <vt:lpwstr/>
  </property>
  <property fmtid="{D5CDD505-2E9C-101B-9397-08002B2CF9AE}" pid="38" name="Objective-Approval Date [system]">
    <vt:lpwstr/>
  </property>
  <property fmtid="{D5CDD505-2E9C-101B-9397-08002B2CF9AE}" pid="39" name="Objective-Submitted By [system]">
    <vt:lpwstr/>
  </property>
  <property fmtid="{D5CDD505-2E9C-101B-9397-08002B2CF9AE}" pid="40" name="Objective-Current Approver [system]">
    <vt:lpwstr/>
  </property>
  <property fmtid="{D5CDD505-2E9C-101B-9397-08002B2CF9AE}" pid="41" name="Objective-Approval History [system]">
    <vt:lpwstr/>
  </property>
  <property fmtid="{D5CDD505-2E9C-101B-9397-08002B2CF9AE}" pid="42" name="Objective-Print and Dispatch Approach [system]">
    <vt:lpwstr/>
  </property>
  <property fmtid="{D5CDD505-2E9C-101B-9397-08002B2CF9AE}" pid="43" name="Objective-Print and Dispatch Instructions [system]">
    <vt:lpwstr/>
  </property>
  <property fmtid="{D5CDD505-2E9C-101B-9397-08002B2CF9AE}" pid="44" name="Objective-Document Tag(s) [system]">
    <vt:lpwstr/>
  </property>
  <property fmtid="{D5CDD505-2E9C-101B-9397-08002B2CF9AE}" pid="45" name="Objective-Shared By">
    <vt:lpwstr/>
  </property>
  <property fmtid="{D5CDD505-2E9C-101B-9397-08002B2CF9AE}" pid="46" name="Objective-Shared By [system]">
    <vt:lpwstr/>
  </property>
  <property fmtid="{D5CDD505-2E9C-101B-9397-08002B2CF9AE}" pid="47" name="ContentTypeId">
    <vt:lpwstr>0x0101000A7DCB8243C0124689424FFB65F8BA1F</vt:lpwstr>
  </property>
  <property fmtid="{D5CDD505-2E9C-101B-9397-08002B2CF9AE}" pid="48" name="MediaServiceImageTags">
    <vt:lpwstr/>
  </property>
  <property fmtid="{D5CDD505-2E9C-101B-9397-08002B2CF9AE}" pid="49" name="MSIP_Label_a6214476-0a12-4e5a-9f69-27718960d391_Enabled">
    <vt:lpwstr>true</vt:lpwstr>
  </property>
  <property fmtid="{D5CDD505-2E9C-101B-9397-08002B2CF9AE}" pid="50" name="MSIP_Label_a6214476-0a12-4e5a-9f69-27718960d391_SetDate">
    <vt:lpwstr>2023-05-24T00:02:33Z</vt:lpwstr>
  </property>
  <property fmtid="{D5CDD505-2E9C-101B-9397-08002B2CF9AE}" pid="51" name="MSIP_Label_a6214476-0a12-4e5a-9f69-27718960d391_Method">
    <vt:lpwstr>Standard</vt:lpwstr>
  </property>
  <property fmtid="{D5CDD505-2E9C-101B-9397-08002B2CF9AE}" pid="52" name="MSIP_Label_a6214476-0a12-4e5a-9f69-27718960d391_Name">
    <vt:lpwstr>OFFICIAL</vt:lpwstr>
  </property>
  <property fmtid="{D5CDD505-2E9C-101B-9397-08002B2CF9AE}" pid="53" name="MSIP_Label_a6214476-0a12-4e5a-9f69-27718960d391_SiteId">
    <vt:lpwstr>1ef97a68-e8ab-44ed-a16d-b579fe2d7cd8</vt:lpwstr>
  </property>
  <property fmtid="{D5CDD505-2E9C-101B-9397-08002B2CF9AE}" pid="54" name="MSIP_Label_a6214476-0a12-4e5a-9f69-27718960d391_ActionId">
    <vt:lpwstr>36bcfaf6-4ec7-4df4-b8af-bb920e508249</vt:lpwstr>
  </property>
  <property fmtid="{D5CDD505-2E9C-101B-9397-08002B2CF9AE}" pid="55" name="MSIP_Label_a6214476-0a12-4e5a-9f69-27718960d391_ContentBits">
    <vt:lpwstr>3</vt:lpwstr>
  </property>
  <property fmtid="{D5CDD505-2E9C-101B-9397-08002B2CF9AE}" pid="56" name="ClassificationContentMarkingFooterLocations">
    <vt:lpwstr>NSW Government | Premier &amp; Cabinet:10</vt:lpwstr>
  </property>
  <property fmtid="{D5CDD505-2E9C-101B-9397-08002B2CF9AE}" pid="57" name="ClassificationContentMarkingFooterText">
    <vt:lpwstr>OFFICIAL</vt:lpwstr>
  </property>
  <property fmtid="{D5CDD505-2E9C-101B-9397-08002B2CF9AE}" pid="58" name="ClassificationContentMarkingHeaderLocations">
    <vt:lpwstr>NSW Government | Premier &amp; Cabinet:9</vt:lpwstr>
  </property>
  <property fmtid="{D5CDD505-2E9C-101B-9397-08002B2CF9AE}" pid="59" name="ClassificationContentMarkingHeaderText">
    <vt:lpwstr>OFFICIAL</vt:lpwstr>
  </property>
</Properties>
</file>